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06.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590" r:id="rId3"/>
    <p:sldId id="588" r:id="rId4"/>
    <p:sldId id="518" r:id="rId5"/>
    <p:sldId id="589" r:id="rId6"/>
    <p:sldId id="484" r:id="rId7"/>
    <p:sldId id="486" r:id="rId8"/>
    <p:sldId id="584" r:id="rId9"/>
    <p:sldId id="583" r:id="rId10"/>
    <p:sldId id="510" r:id="rId11"/>
    <p:sldId id="493" r:id="rId12"/>
    <p:sldId id="423" r:id="rId13"/>
    <p:sldId id="564" r:id="rId14"/>
    <p:sldId id="414" r:id="rId15"/>
    <p:sldId id="566" r:id="rId16"/>
    <p:sldId id="574" r:id="rId17"/>
    <p:sldId id="565" r:id="rId18"/>
    <p:sldId id="567" r:id="rId19"/>
    <p:sldId id="570" r:id="rId20"/>
    <p:sldId id="571" r:id="rId21"/>
    <p:sldId id="572" r:id="rId22"/>
    <p:sldId id="575" r:id="rId23"/>
    <p:sldId id="568" r:id="rId24"/>
    <p:sldId id="347" r:id="rId25"/>
    <p:sldId id="530" r:id="rId26"/>
    <p:sldId id="557" r:id="rId27"/>
    <p:sldId id="527" r:id="rId28"/>
    <p:sldId id="552" r:id="rId29"/>
    <p:sldId id="556" r:id="rId30"/>
    <p:sldId id="535" r:id="rId31"/>
    <p:sldId id="569" r:id="rId32"/>
    <p:sldId id="554" r:id="rId33"/>
    <p:sldId id="555" r:id="rId34"/>
    <p:sldId id="383" r:id="rId35"/>
    <p:sldId id="521" r:id="rId36"/>
    <p:sldId id="576" r:id="rId37"/>
    <p:sldId id="529" r:id="rId38"/>
    <p:sldId id="561" r:id="rId39"/>
    <p:sldId id="558" r:id="rId40"/>
    <p:sldId id="559" r:id="rId41"/>
    <p:sldId id="560" r:id="rId42"/>
    <p:sldId id="492" r:id="rId43"/>
    <p:sldId id="582" r:id="rId44"/>
    <p:sldId id="578" r:id="rId45"/>
    <p:sldId id="579" r:id="rId46"/>
    <p:sldId id="586" r:id="rId47"/>
    <p:sldId id="587" r:id="rId48"/>
    <p:sldId id="580" r:id="rId49"/>
    <p:sldId id="581" r:id="rId50"/>
    <p:sldId id="545" r:id="rId51"/>
    <p:sldId id="549" r:id="rId52"/>
  </p:sldIdLst>
  <p:sldSz cx="9144000" cy="6858000" type="screen4x3"/>
  <p:notesSz cx="6797675" cy="9928225"/>
  <p:defaultTextStyle>
    <a:defPPr>
      <a:defRPr lang="th-TH"/>
    </a:defPPr>
    <a:lvl1pPr marL="0" algn="l" defTabSz="1219170" rtl="0" eaLnBrk="1" latinLnBrk="0" hangingPunct="1">
      <a:defRPr sz="3733" kern="1200">
        <a:solidFill>
          <a:schemeClr val="tx1"/>
        </a:solidFill>
        <a:latin typeface="+mn-lt"/>
        <a:ea typeface="+mn-ea"/>
        <a:cs typeface="+mn-cs"/>
      </a:defRPr>
    </a:lvl1pPr>
    <a:lvl2pPr marL="609585" algn="l" defTabSz="1219170" rtl="0" eaLnBrk="1" latinLnBrk="0" hangingPunct="1">
      <a:defRPr sz="3733" kern="1200">
        <a:solidFill>
          <a:schemeClr val="tx1"/>
        </a:solidFill>
        <a:latin typeface="+mn-lt"/>
        <a:ea typeface="+mn-ea"/>
        <a:cs typeface="+mn-cs"/>
      </a:defRPr>
    </a:lvl2pPr>
    <a:lvl3pPr marL="1219170" algn="l" defTabSz="1219170" rtl="0" eaLnBrk="1" latinLnBrk="0" hangingPunct="1">
      <a:defRPr sz="3733" kern="1200">
        <a:solidFill>
          <a:schemeClr val="tx1"/>
        </a:solidFill>
        <a:latin typeface="+mn-lt"/>
        <a:ea typeface="+mn-ea"/>
        <a:cs typeface="+mn-cs"/>
      </a:defRPr>
    </a:lvl3pPr>
    <a:lvl4pPr marL="1828754" algn="l" defTabSz="1219170" rtl="0" eaLnBrk="1" latinLnBrk="0" hangingPunct="1">
      <a:defRPr sz="3733" kern="1200">
        <a:solidFill>
          <a:schemeClr val="tx1"/>
        </a:solidFill>
        <a:latin typeface="+mn-lt"/>
        <a:ea typeface="+mn-ea"/>
        <a:cs typeface="+mn-cs"/>
      </a:defRPr>
    </a:lvl4pPr>
    <a:lvl5pPr marL="2438339" algn="l" defTabSz="1219170" rtl="0" eaLnBrk="1" latinLnBrk="0" hangingPunct="1">
      <a:defRPr sz="3733" kern="1200">
        <a:solidFill>
          <a:schemeClr val="tx1"/>
        </a:solidFill>
        <a:latin typeface="+mn-lt"/>
        <a:ea typeface="+mn-ea"/>
        <a:cs typeface="+mn-cs"/>
      </a:defRPr>
    </a:lvl5pPr>
    <a:lvl6pPr marL="3047924" algn="l" defTabSz="1219170" rtl="0" eaLnBrk="1" latinLnBrk="0" hangingPunct="1">
      <a:defRPr sz="3733" kern="1200">
        <a:solidFill>
          <a:schemeClr val="tx1"/>
        </a:solidFill>
        <a:latin typeface="+mn-lt"/>
        <a:ea typeface="+mn-ea"/>
        <a:cs typeface="+mn-cs"/>
      </a:defRPr>
    </a:lvl6pPr>
    <a:lvl7pPr marL="3657509" algn="l" defTabSz="1219170" rtl="0" eaLnBrk="1" latinLnBrk="0" hangingPunct="1">
      <a:defRPr sz="3733" kern="1200">
        <a:solidFill>
          <a:schemeClr val="tx1"/>
        </a:solidFill>
        <a:latin typeface="+mn-lt"/>
        <a:ea typeface="+mn-ea"/>
        <a:cs typeface="+mn-cs"/>
      </a:defRPr>
    </a:lvl7pPr>
    <a:lvl8pPr marL="4267093" algn="l" defTabSz="1219170" rtl="0" eaLnBrk="1" latinLnBrk="0" hangingPunct="1">
      <a:defRPr sz="3733" kern="1200">
        <a:solidFill>
          <a:schemeClr val="tx1"/>
        </a:solidFill>
        <a:latin typeface="+mn-lt"/>
        <a:ea typeface="+mn-ea"/>
        <a:cs typeface="+mn-cs"/>
      </a:defRPr>
    </a:lvl8pPr>
    <a:lvl9pPr marL="4876678" algn="l" defTabSz="1219170" rtl="0" eaLnBrk="1" latinLnBrk="0" hangingPunct="1">
      <a:defRPr sz="373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541" autoAdjust="0"/>
    <p:restoredTop sz="79487" autoAdjust="0"/>
  </p:normalViewPr>
  <p:slideViewPr>
    <p:cSldViewPr>
      <p:cViewPr varScale="1">
        <p:scale>
          <a:sx n="59" d="100"/>
          <a:sy n="59" d="100"/>
        </p:scale>
        <p:origin x="1304" y="32"/>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148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06DD7545-9354-4159-8A83-9D84F427C227}" type="datetimeFigureOut">
              <a:rPr lang="th-TH" smtClean="0"/>
              <a:t>30/01/61</a:t>
            </a:fld>
            <a:endParaRPr lang="th-TH"/>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D051F3F4-982D-4106-9F4E-CF38F8205662}" type="slidenum">
              <a:rPr lang="th-TH" smtClean="0"/>
              <a:t>‹#›</a:t>
            </a:fld>
            <a:endParaRPr lang="th-TH"/>
          </a:p>
        </p:txBody>
      </p:sp>
    </p:spTree>
    <p:extLst>
      <p:ext uri="{BB962C8B-B14F-4D97-AF65-F5344CB8AC3E}">
        <p14:creationId xmlns:p14="http://schemas.microsoft.com/office/powerpoint/2010/main" val="946361431"/>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D051F3F4-982D-4106-9F4E-CF38F8205662}" type="slidenum">
              <a:rPr lang="th-TH" smtClean="0"/>
              <a:t>1</a:t>
            </a:fld>
            <a:endParaRPr lang="th-TH"/>
          </a:p>
        </p:txBody>
      </p:sp>
    </p:spTree>
    <p:extLst>
      <p:ext uri="{BB962C8B-B14F-4D97-AF65-F5344CB8AC3E}">
        <p14:creationId xmlns:p14="http://schemas.microsoft.com/office/powerpoint/2010/main" val="1128903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have ”the Internet” that is basically a network of computers and mobile devices to access digital contents and services</a:t>
            </a:r>
            <a:r>
              <a:rPr lang="en-US" dirty="0" smtClean="0"/>
              <a:t>.</a:t>
            </a:r>
          </a:p>
          <a:p>
            <a:endParaRPr lang="en-US" dirty="0"/>
          </a:p>
          <a:p>
            <a:r>
              <a:rPr lang="en-US" dirty="0"/>
              <a:t>Now, it has evolved to a network of devices of all types and sizes</a:t>
            </a:r>
            <a:r>
              <a:rPr lang="en-US" dirty="0" smtClean="0"/>
              <a:t>,</a:t>
            </a:r>
          </a:p>
          <a:p>
            <a:r>
              <a:rPr lang="en-US" dirty="0" smtClean="0"/>
              <a:t> </a:t>
            </a:r>
            <a:r>
              <a:rPr lang="en-US" dirty="0"/>
              <a:t>vehicles, home applications, toys, cameras, medical instruments, industrial systems, all connected, and all communicating and sharing information all the time.</a:t>
            </a:r>
          </a:p>
          <a:p>
            <a:endParaRPr lang="en-US" dirty="0" smtClean="0"/>
          </a:p>
          <a:p>
            <a:r>
              <a:rPr lang="en-US" dirty="0" err="1" smtClean="0"/>
              <a:t>IoT</a:t>
            </a:r>
            <a:r>
              <a:rPr lang="en-US" baseline="0" dirty="0" smtClean="0"/>
              <a:t> </a:t>
            </a:r>
            <a:r>
              <a:rPr lang="en-US" baseline="0" dirty="0"/>
              <a:t>is about </a:t>
            </a:r>
            <a:endParaRPr lang="en-US" dirty="0"/>
          </a:p>
          <a:p>
            <a:r>
              <a:rPr lang="en-US" dirty="0"/>
              <a:t>- interaction among things, people, and environments </a:t>
            </a:r>
          </a:p>
          <a:p>
            <a:r>
              <a:rPr lang="en-US" dirty="0"/>
              <a:t>- Data opens to innovation (GIS, weather forecasting, etc.)</a:t>
            </a:r>
          </a:p>
          <a:p>
            <a:endParaRPr lang="en-US" dirty="0"/>
          </a:p>
        </p:txBody>
      </p:sp>
      <p:sp>
        <p:nvSpPr>
          <p:cNvPr id="4" name="Slide Number Placeholder 3"/>
          <p:cNvSpPr>
            <a:spLocks noGrp="1"/>
          </p:cNvSpPr>
          <p:nvPr>
            <p:ph type="sldNum" sz="quarter" idx="10"/>
          </p:nvPr>
        </p:nvSpPr>
        <p:spPr/>
        <p:txBody>
          <a:bodyPr/>
          <a:lstStyle/>
          <a:p>
            <a:fld id="{8F8C36EA-3EAA-264F-83B2-735D644D0B1F}" type="slidenum">
              <a:rPr lang="uk-UA"/>
              <a:t>11</a:t>
            </a:fld>
            <a:endParaRPr lang="uk-UA"/>
          </a:p>
        </p:txBody>
      </p:sp>
    </p:spTree>
    <p:extLst>
      <p:ext uri="{BB962C8B-B14F-4D97-AF65-F5344CB8AC3E}">
        <p14:creationId xmlns:p14="http://schemas.microsoft.com/office/powerpoint/2010/main" val="371668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12</a:t>
            </a:fld>
            <a:endParaRPr lang="th-TH"/>
          </a:p>
        </p:txBody>
      </p:sp>
    </p:spTree>
    <p:extLst>
      <p:ext uri="{BB962C8B-B14F-4D97-AF65-F5344CB8AC3E}">
        <p14:creationId xmlns:p14="http://schemas.microsoft.com/office/powerpoint/2010/main" val="3497314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13</a:t>
            </a:fld>
            <a:endParaRPr lang="th-TH"/>
          </a:p>
        </p:txBody>
      </p:sp>
    </p:spTree>
    <p:extLst>
      <p:ext uri="{BB962C8B-B14F-4D97-AF65-F5344CB8AC3E}">
        <p14:creationId xmlns:p14="http://schemas.microsoft.com/office/powerpoint/2010/main" val="1093428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Harness the vast amount of structured and unstructured data from</a:t>
            </a:r>
          </a:p>
          <a:p>
            <a:pPr lvl="1"/>
            <a:r>
              <a:rPr lang="en-US" dirty="0"/>
              <a:t>Sensors (wearable devices, field sensors)</a:t>
            </a:r>
          </a:p>
          <a:p>
            <a:pPr lvl="1"/>
            <a:r>
              <a:rPr lang="en-US" dirty="0"/>
              <a:t>Third-party data sources </a:t>
            </a:r>
          </a:p>
          <a:p>
            <a:pPr lvl="1"/>
            <a:r>
              <a:rPr lang="en-US" dirty="0"/>
              <a:t>Online social media </a:t>
            </a:r>
          </a:p>
          <a:p>
            <a:pPr lvl="1"/>
            <a:r>
              <a:rPr lang="en-US" dirty="0"/>
              <a:t>Internal data warehouse</a:t>
            </a:r>
          </a:p>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solidFill>
                  <a:prstClr val="black"/>
                </a:solidFill>
              </a:rPr>
              <a:pPr/>
              <a:t>17</a:t>
            </a:fld>
            <a:endParaRPr lang="th-TH">
              <a:solidFill>
                <a:prstClr val="black"/>
              </a:solidFill>
            </a:endParaRPr>
          </a:p>
        </p:txBody>
      </p:sp>
    </p:spTree>
    <p:extLst>
      <p:ext uri="{BB962C8B-B14F-4D97-AF65-F5344CB8AC3E}">
        <p14:creationId xmlns:p14="http://schemas.microsoft.com/office/powerpoint/2010/main" val="25293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Tahoma" pitchFamily="34" charset="0"/>
              </a:rPr>
              <a:t>Hanson Robotics: Sofia is a service robots that is designed</a:t>
            </a:r>
            <a:r>
              <a:rPr lang="en-US" sz="1200" b="0" i="0" kern="1200" baseline="0" dirty="0">
                <a:solidFill>
                  <a:schemeClr val="tx1"/>
                </a:solidFill>
                <a:effectLst/>
                <a:latin typeface="Arial" charset="0"/>
                <a:ea typeface="+mn-ea"/>
                <a:cs typeface="Tahoma" pitchFamily="34" charset="0"/>
              </a:rPr>
              <a:t> to</a:t>
            </a:r>
            <a:r>
              <a:rPr lang="en-US" sz="1200" b="0" i="0" kern="1200" dirty="0">
                <a:solidFill>
                  <a:schemeClr val="tx1"/>
                </a:solidFill>
                <a:effectLst/>
                <a:latin typeface="Arial" charset="0"/>
                <a:ea typeface="+mn-ea"/>
                <a:cs typeface="Tahoma" pitchFamily="34" charset="0"/>
              </a:rPr>
              <a:t> care for the elderly, assist people with disabilities to perform daily functions, help children with special needs to learn and even do jobs deemed too dangerous for humans.</a:t>
            </a:r>
            <a:endParaRPr lang="en-US" dirty="0"/>
          </a:p>
        </p:txBody>
      </p:sp>
      <p:sp>
        <p:nvSpPr>
          <p:cNvPr id="4" name="Slide Number Placeholder 3"/>
          <p:cNvSpPr>
            <a:spLocks noGrp="1"/>
          </p:cNvSpPr>
          <p:nvPr>
            <p:ph type="sldNum" sz="quarter" idx="10"/>
          </p:nvPr>
        </p:nvSpPr>
        <p:spPr/>
        <p:txBody>
          <a:bodyPr/>
          <a:lstStyle/>
          <a:p>
            <a:pPr>
              <a:defRPr/>
            </a:pPr>
            <a:fld id="{488FF6CE-FA02-4D43-B8FC-14B31C219164}" type="slidenum">
              <a:rPr lang="en-US" smtClean="0"/>
              <a:pPr>
                <a:defRPr/>
              </a:pPr>
              <a:t>19</a:t>
            </a:fld>
            <a:endParaRPr lang="th-TH"/>
          </a:p>
        </p:txBody>
      </p:sp>
    </p:spTree>
    <p:extLst>
      <p:ext uri="{BB962C8B-B14F-4D97-AF65-F5344CB8AC3E}">
        <p14:creationId xmlns:p14="http://schemas.microsoft.com/office/powerpoint/2010/main" val="3658263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22</a:t>
            </a:fld>
            <a:endParaRPr lang="th-TH"/>
          </a:p>
        </p:txBody>
      </p:sp>
    </p:spTree>
    <p:extLst>
      <p:ext uri="{BB962C8B-B14F-4D97-AF65-F5344CB8AC3E}">
        <p14:creationId xmlns:p14="http://schemas.microsoft.com/office/powerpoint/2010/main" val="167297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CLV</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25</a:t>
            </a:fld>
            <a:endParaRPr lang="th-TH"/>
          </a:p>
        </p:txBody>
      </p:sp>
    </p:spTree>
    <p:extLst>
      <p:ext uri="{BB962C8B-B14F-4D97-AF65-F5344CB8AC3E}">
        <p14:creationId xmlns:p14="http://schemas.microsoft.com/office/powerpoint/2010/main" val="402464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dirty="0"/>
              <a:t>Predict customer personas and develop targeted marketing strategy</a:t>
            </a:r>
          </a:p>
        </p:txBody>
      </p:sp>
    </p:spTree>
    <p:extLst>
      <p:ext uri="{BB962C8B-B14F-4D97-AF65-F5344CB8AC3E}">
        <p14:creationId xmlns:p14="http://schemas.microsoft.com/office/powerpoint/2010/main" val="407305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27</a:t>
            </a:fld>
            <a:endParaRPr lang="th-TH"/>
          </a:p>
        </p:txBody>
      </p:sp>
    </p:spTree>
    <p:extLst>
      <p:ext uri="{BB962C8B-B14F-4D97-AF65-F5344CB8AC3E}">
        <p14:creationId xmlns:p14="http://schemas.microsoft.com/office/powerpoint/2010/main" val="729875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Clustering</a:t>
            </a:r>
          </a:p>
          <a:p>
            <a:r>
              <a:rPr lang="en-US" dirty="0" smtClean="0"/>
              <a:t>Co-occurrence</a:t>
            </a:r>
            <a:r>
              <a:rPr lang="en-US" baseline="0" dirty="0" smtClean="0"/>
              <a:t> grouping</a:t>
            </a:r>
          </a:p>
          <a:p>
            <a:r>
              <a:rPr lang="en-US" baseline="0" dirty="0" smtClean="0"/>
              <a:t>Customer profiling</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30</a:t>
            </a:fld>
            <a:endParaRPr lang="th-TH"/>
          </a:p>
        </p:txBody>
      </p:sp>
    </p:spTree>
    <p:extLst>
      <p:ext uri="{BB962C8B-B14F-4D97-AF65-F5344CB8AC3E}">
        <p14:creationId xmlns:p14="http://schemas.microsoft.com/office/powerpoint/2010/main" val="334862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2</a:t>
            </a:fld>
            <a:endParaRPr lang="th-TH"/>
          </a:p>
        </p:txBody>
      </p:sp>
    </p:spTree>
    <p:extLst>
      <p:ext uri="{BB962C8B-B14F-4D97-AF65-F5344CB8AC3E}">
        <p14:creationId xmlns:p14="http://schemas.microsoft.com/office/powerpoint/2010/main" val="215227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Jebsons</a:t>
            </a:r>
            <a:r>
              <a:rPr lang="en-US" dirty="0" smtClean="0"/>
              <a:t> and </a:t>
            </a:r>
            <a:r>
              <a:rPr lang="en-US" dirty="0" err="1" smtClean="0"/>
              <a:t>Jebsons</a:t>
            </a:r>
            <a:endParaRPr lang="en-US" dirty="0" smtClean="0"/>
          </a:p>
          <a:p>
            <a:r>
              <a:rPr lang="th-TH" dirty="0" smtClean="0"/>
              <a:t>ทาสแมว</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31</a:t>
            </a:fld>
            <a:endParaRPr lang="th-TH"/>
          </a:p>
        </p:txBody>
      </p:sp>
    </p:spTree>
    <p:extLst>
      <p:ext uri="{BB962C8B-B14F-4D97-AF65-F5344CB8AC3E}">
        <p14:creationId xmlns:p14="http://schemas.microsoft.com/office/powerpoint/2010/main" val="2007228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smtClean="0"/>
              <a:t>A leading bank in Thailand has over 2 million customers, processing 200k transactions per day.</a:t>
            </a:r>
          </a:p>
          <a:p>
            <a:pPr marL="285750" indent="-285750">
              <a:buFont typeface="Arial" panose="020B0604020202020204" pitchFamily="34" charset="0"/>
              <a:buChar char="•"/>
            </a:pPr>
            <a:endParaRPr lang="en-US" b="0" dirty="0" smtClean="0"/>
          </a:p>
          <a:p>
            <a:pPr marL="285750" indent="-285750">
              <a:buFont typeface="Arial" panose="020B0604020202020204" pitchFamily="34" charset="0"/>
              <a:buChar char="•"/>
            </a:pPr>
            <a:r>
              <a:rPr lang="en-US" b="0" dirty="0" smtClean="0"/>
              <a:t>They know shoppers behaviors, who go to what shop, but they cannot</a:t>
            </a:r>
            <a:r>
              <a:rPr lang="en-US" b="0" baseline="0" dirty="0" smtClean="0"/>
              <a:t> know a customer’s preference for the shops that customer has not been to. How do you predict? </a:t>
            </a:r>
          </a:p>
          <a:p>
            <a:pPr marL="285750" indent="-285750">
              <a:buFont typeface="Arial" panose="020B0604020202020204" pitchFamily="34" charset="0"/>
              <a:buChar char="•"/>
            </a:pPr>
            <a:r>
              <a:rPr lang="en-US" b="0" baseline="0" dirty="0" smtClean="0"/>
              <a:t>So that you can send marketing message that surprises and delights, and deliver the right deal to the right person at the right time</a:t>
            </a:r>
            <a:endParaRPr lang="en-US" b="0" dirty="0" smtClean="0"/>
          </a:p>
          <a:p>
            <a:endParaRPr lang="en-US" dirty="0" smtClean="0"/>
          </a:p>
          <a:p>
            <a:r>
              <a:rPr lang="en-US" dirty="0" smtClean="0"/>
              <a:t>We use several</a:t>
            </a:r>
            <a:r>
              <a:rPr lang="en-US" baseline="0" dirty="0" smtClean="0"/>
              <a:t> types of collaborative filtering model, fitting </a:t>
            </a:r>
            <a:r>
              <a:rPr lang="en-US" b="1" baseline="0" dirty="0" smtClean="0"/>
              <a:t>10GB worth of data each month </a:t>
            </a:r>
            <a:r>
              <a:rPr lang="en-US" baseline="0" dirty="0" smtClean="0"/>
              <a:t>to predict customers’ preference. The model has been validated in real marketing campaign.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CB7B03-D78E-AD43-86D5-14B199964F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0722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leading bank in Thailand has over 1M</a:t>
            </a:r>
            <a:r>
              <a:rPr lang="en-US" baseline="0" dirty="0" smtClean="0"/>
              <a:t> customers engaging in collection process each year. </a:t>
            </a:r>
          </a:p>
          <a:p>
            <a:endParaRPr lang="en-US" baseline="0" dirty="0" smtClean="0"/>
          </a:p>
          <a:p>
            <a:r>
              <a:rPr lang="en-US" baseline="0" dirty="0" smtClean="0"/>
              <a:t>They want to improve the bottom line performance: collecting more debt faster and take the best action to prevent non-performing loan.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CB7B03-D78E-AD43-86D5-14B199964F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4369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smtClean="0">
                <a:solidFill>
                  <a:schemeClr val="tx1"/>
                </a:solidFill>
                <a:effectLst/>
                <a:latin typeface="+mn-lt"/>
                <a:ea typeface="+mn-ea"/>
                <a:cs typeface="+mn-cs"/>
              </a:rPr>
              <a:t>Sale</a:t>
            </a:r>
            <a:r>
              <a:rPr lang="en-US" sz="1800" b="0" i="0" kern="1200" baseline="0" dirty="0" smtClean="0">
                <a:solidFill>
                  <a:schemeClr val="tx1"/>
                </a:solidFill>
                <a:effectLst/>
                <a:latin typeface="+mn-lt"/>
                <a:ea typeface="+mn-ea"/>
                <a:cs typeface="+mn-cs"/>
              </a:rPr>
              <a:t> forecast is </a:t>
            </a:r>
            <a:r>
              <a:rPr lang="en-US" sz="1800" b="0" i="0" kern="1200" dirty="0" smtClean="0">
                <a:solidFill>
                  <a:schemeClr val="tx1"/>
                </a:solidFill>
                <a:effectLst/>
                <a:latin typeface="+mn-lt"/>
                <a:ea typeface="+mn-ea"/>
                <a:cs typeface="+mn-cs"/>
              </a:rPr>
              <a:t>about assumptions, expectations, drivers, tracking, and management.</a:t>
            </a:r>
          </a:p>
          <a:p>
            <a:endParaRPr lang="en-US" sz="1800" b="0" i="0" kern="1200" dirty="0" smtClean="0">
              <a:solidFill>
                <a:schemeClr val="tx1"/>
              </a:solidFill>
              <a:effectLst/>
              <a:latin typeface="+mn-lt"/>
              <a:ea typeface="+mn-ea"/>
              <a:cs typeface="+mn-cs"/>
            </a:endParaRPr>
          </a:p>
          <a:p>
            <a:r>
              <a:rPr lang="en-US" sz="1800" b="0" i="0" kern="1200" dirty="0" smtClean="0">
                <a:solidFill>
                  <a:schemeClr val="tx1"/>
                </a:solidFill>
                <a:effectLst/>
                <a:latin typeface="+mn-lt"/>
                <a:ea typeface="+mn-ea"/>
                <a:cs typeface="+mn-cs"/>
              </a:rPr>
              <a:t>You measure the value of a sales forecast like you do anything in business, by its measurable business results.</a:t>
            </a:r>
          </a:p>
          <a:p>
            <a:endParaRPr lang="en-US" sz="1800" b="0" i="0" kern="1200" dirty="0" smtClean="0">
              <a:solidFill>
                <a:schemeClr val="tx1"/>
              </a:solidFill>
              <a:effectLst/>
              <a:latin typeface="+mn-lt"/>
              <a:ea typeface="+mn-ea"/>
              <a:cs typeface="+mn-cs"/>
            </a:endParaRPr>
          </a:p>
          <a:p>
            <a:r>
              <a:rPr lang="en-US" sz="1800" b="0" i="0" kern="1200" dirty="0" smtClean="0">
                <a:solidFill>
                  <a:schemeClr val="tx1"/>
                </a:solidFill>
                <a:effectLst/>
                <a:latin typeface="+mn-lt"/>
                <a:ea typeface="+mn-ea"/>
                <a:cs typeface="+mn-cs"/>
              </a:rPr>
              <a:t>making clear assumptions and understanding what drives sales, such as </a:t>
            </a:r>
          </a:p>
          <a:p>
            <a:pPr marL="285750" indent="-285750">
              <a:buFont typeface="Arial" panose="020B0604020202020204" pitchFamily="34" charset="0"/>
              <a:buChar char="•"/>
            </a:pPr>
            <a:r>
              <a:rPr lang="en-US" sz="1800" b="0" i="0" kern="1200" dirty="0" smtClean="0">
                <a:solidFill>
                  <a:schemeClr val="tx1"/>
                </a:solidFill>
                <a:effectLst/>
                <a:latin typeface="+mn-lt"/>
                <a:ea typeface="+mn-ea"/>
                <a:cs typeface="+mn-cs"/>
              </a:rPr>
              <a:t>web traffic and conversions, in one example, </a:t>
            </a:r>
          </a:p>
          <a:p>
            <a:pPr marL="285750" indent="-285750">
              <a:buFont typeface="Arial" panose="020B0604020202020204" pitchFamily="34" charset="0"/>
              <a:buChar char="•"/>
            </a:pPr>
            <a:r>
              <a:rPr lang="en-US" sz="1800" b="0" i="0" kern="1200" dirty="0" smtClean="0">
                <a:solidFill>
                  <a:schemeClr val="tx1"/>
                </a:solidFill>
                <a:effectLst/>
                <a:latin typeface="+mn-lt"/>
                <a:ea typeface="+mn-ea"/>
                <a:cs typeface="+mn-cs"/>
              </a:rPr>
              <a:t>or the direct sales pipeline and leads, in another. </a:t>
            </a:r>
          </a:p>
          <a:p>
            <a:r>
              <a:rPr lang="en-US" sz="1800" b="0" i="0" kern="1200" dirty="0" smtClean="0">
                <a:solidFill>
                  <a:schemeClr val="tx1"/>
                </a:solidFill>
                <a:effectLst/>
                <a:latin typeface="+mn-lt"/>
                <a:ea typeface="+mn-ea"/>
                <a:cs typeface="+mn-cs"/>
              </a:rPr>
              <a:t>Review results every month, and revise your forecast. Your educated guesses become more accurate over time. </a:t>
            </a:r>
          </a:p>
          <a:p>
            <a:endParaRPr lang="en-US" sz="1800" b="0" i="0" kern="1200" dirty="0" smtClean="0">
              <a:solidFill>
                <a:schemeClr val="tx1"/>
              </a:solidFill>
              <a:effectLst/>
              <a:latin typeface="+mn-lt"/>
              <a:ea typeface="+mn-ea"/>
              <a:cs typeface="+mn-cs"/>
            </a:endParaRPr>
          </a:p>
          <a:p>
            <a:r>
              <a:rPr lang="en-US" sz="1800" b="0" i="0" kern="1200" dirty="0" smtClean="0">
                <a:solidFill>
                  <a:schemeClr val="tx1"/>
                </a:solidFill>
                <a:effectLst/>
                <a:latin typeface="+mn-lt"/>
                <a:ea typeface="+mn-ea"/>
                <a:cs typeface="+mn-cs"/>
              </a:rPr>
              <a:t>To forecast sales for a new mobile app, you might get data from the Apple and Android mobile app stores about average downloads for different apps. A good web search might also reveal some anecdotal evidence, blog posts, and news stories perhaps, about the ramp-up of existing apps that were successful.</a:t>
            </a:r>
          </a:p>
          <a:p>
            <a:r>
              <a:rPr lang="en-US" sz="1800" b="0" i="0" kern="1200" dirty="0" smtClean="0">
                <a:solidFill>
                  <a:schemeClr val="tx1"/>
                </a:solidFill>
                <a:effectLst/>
                <a:latin typeface="+mn-lt"/>
                <a:ea typeface="+mn-ea"/>
                <a:cs typeface="+mn-cs"/>
              </a:rPr>
              <a:t>Get those numbers and think about how your case might be different. </a:t>
            </a:r>
          </a:p>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39</a:t>
            </a:fld>
            <a:endParaRPr lang="th-TH"/>
          </a:p>
        </p:txBody>
      </p:sp>
    </p:spTree>
    <p:extLst>
      <p:ext uri="{BB962C8B-B14F-4D97-AF65-F5344CB8AC3E}">
        <p14:creationId xmlns:p14="http://schemas.microsoft.com/office/powerpoint/2010/main" val="3088005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analytic can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Find out which online campaigns bring the most traffic and conversions.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Determine where your best visitors are located.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Learn what people are searching for on your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Visualize what people click on the most.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Uncover your top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Identify your worst performing pages.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Determine where people abandon the shopping cart.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tx1"/>
                </a:solidFill>
                <a:effectLst/>
                <a:latin typeface="+mn-lt"/>
                <a:ea typeface="+mn-ea"/>
                <a:cs typeface="+mn-cs"/>
              </a:rPr>
              <a:t>Discover if you need a mobile site</a:t>
            </a:r>
            <a:r>
              <a:rPr lang="en-US" sz="1800" b="1" i="0" kern="1200" baseline="0" dirty="0" smtClean="0">
                <a:solidFill>
                  <a:schemeClr val="tx1"/>
                </a:solidFill>
                <a:effectLst/>
                <a:latin typeface="+mn-lt"/>
                <a:ea typeface="+mn-ea"/>
                <a:cs typeface="+mn-cs"/>
              </a:rPr>
              <a:t> (How many visit from mobile devices)</a:t>
            </a:r>
            <a:endParaRPr lang="en-US" sz="18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41</a:t>
            </a:fld>
            <a:endParaRPr lang="th-TH"/>
          </a:p>
        </p:txBody>
      </p:sp>
    </p:spTree>
    <p:extLst>
      <p:ext uri="{BB962C8B-B14F-4D97-AF65-F5344CB8AC3E}">
        <p14:creationId xmlns:p14="http://schemas.microsoft.com/office/powerpoint/2010/main" val="70561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0240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Kaggle</a:t>
            </a:r>
            <a:r>
              <a:rPr lang="en-US" dirty="0" smtClean="0"/>
              <a:t> for prototyping</a:t>
            </a:r>
          </a:p>
          <a:p>
            <a:r>
              <a:rPr lang="en-US" dirty="0" smtClean="0"/>
              <a:t>Coursera for learning the concept and techniques</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44</a:t>
            </a:fld>
            <a:endParaRPr lang="th-TH"/>
          </a:p>
        </p:txBody>
      </p:sp>
    </p:spTree>
    <p:extLst>
      <p:ext uri="{BB962C8B-B14F-4D97-AF65-F5344CB8AC3E}">
        <p14:creationId xmlns:p14="http://schemas.microsoft.com/office/powerpoint/2010/main" val="4123239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45</a:t>
            </a:fld>
            <a:endParaRPr lang="th-TH"/>
          </a:p>
        </p:txBody>
      </p:sp>
    </p:spTree>
    <p:extLst>
      <p:ext uri="{BB962C8B-B14F-4D97-AF65-F5344CB8AC3E}">
        <p14:creationId xmlns:p14="http://schemas.microsoft.com/office/powerpoint/2010/main" val="3053146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a:xfrm>
            <a:off x="3850443" y="9430091"/>
            <a:ext cx="2945659" cy="496411"/>
          </a:xfrm>
          <a:prstGeom prst="rect">
            <a:avLst/>
          </a:prstGeom>
        </p:spPr>
        <p:txBody>
          <a:bodyPr/>
          <a:lstStyle/>
          <a:p>
            <a:pPr defTabSz="584200">
              <a:lnSpc>
                <a:spcPct val="120000"/>
              </a:lnSpc>
            </a:pPr>
            <a:fld id="{D051F3F4-982D-4106-9F4E-CF38F8205662}" type="slidenum">
              <a:rPr lang="th-TH" sz="4200" kern="0" smtClean="0">
                <a:solidFill>
                  <a:prstClr val="black"/>
                </a:solidFill>
                <a:sym typeface="Helvetica Light"/>
              </a:rPr>
              <a:pPr defTabSz="584200">
                <a:lnSpc>
                  <a:spcPct val="120000"/>
                </a:lnSpc>
              </a:pPr>
              <a:t>49</a:t>
            </a:fld>
            <a:endParaRPr lang="th-TH" sz="4200" kern="0">
              <a:solidFill>
                <a:prstClr val="black"/>
              </a:solidFill>
              <a:sym typeface="Helvetica Light"/>
            </a:endParaRPr>
          </a:p>
        </p:txBody>
      </p:sp>
    </p:spTree>
    <p:extLst>
      <p:ext uri="{BB962C8B-B14F-4D97-AF65-F5344CB8AC3E}">
        <p14:creationId xmlns:p14="http://schemas.microsoft.com/office/powerpoint/2010/main" val="235142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smtClean="0"/>
              <a:t>Let’s first</a:t>
            </a:r>
            <a:r>
              <a:rPr lang="en-US" baseline="0" dirty="0" smtClean="0"/>
              <a:t> look at how the technology change who we shop</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D051F3F4-982D-4106-9F4E-CF38F8205662}" type="slidenum">
              <a:rPr lang="th-TH" smtClean="0"/>
              <a:t>3</a:t>
            </a:fld>
            <a:endParaRPr lang="th-TH"/>
          </a:p>
        </p:txBody>
      </p:sp>
    </p:spTree>
    <p:extLst>
      <p:ext uri="{BB962C8B-B14F-4D97-AF65-F5344CB8AC3E}">
        <p14:creationId xmlns:p14="http://schemas.microsoft.com/office/powerpoint/2010/main" val="92606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476" lvl="1" indent="-342891">
              <a:lnSpc>
                <a:spcPct val="150000"/>
              </a:lnSpc>
              <a:buFont typeface="Arial" panose="020B0604020202020204" pitchFamily="34" charset="0"/>
              <a:buChar char="•"/>
            </a:pPr>
            <a:r>
              <a:rPr lang="en-US" sz="1800" dirty="0" smtClean="0">
                <a:solidFill>
                  <a:prstClr val="black"/>
                </a:solidFill>
                <a:latin typeface="Arial" panose="020B0604020202020204" pitchFamily="34" charset="0"/>
              </a:rPr>
              <a:t>Heavily customize the customer browsing experience and perfect the art of cross-selling. </a:t>
            </a:r>
          </a:p>
          <a:p>
            <a:pPr marL="952476" marR="0" lvl="1" indent="-342891"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800" dirty="0" smtClean="0">
                <a:solidFill>
                  <a:schemeClr val="bg1">
                    <a:lumMod val="50000"/>
                  </a:schemeClr>
                </a:solidFill>
                <a:latin typeface="Arial" pitchFamily="34" charset="0"/>
                <a:cs typeface="Arial" pitchFamily="34" charset="0"/>
              </a:rPr>
              <a:t>As customer preferences change, organizations are under the gun to develop simpler and more transparent products.   Companies can analyze Big Data to better </a:t>
            </a:r>
            <a:r>
              <a:rPr lang="en-US" sz="1800" dirty="0" smtClean="0">
                <a:solidFill>
                  <a:srgbClr val="0070C0"/>
                </a:solidFill>
                <a:latin typeface="Arial" pitchFamily="34" charset="0"/>
                <a:cs typeface="Arial" pitchFamily="34" charset="0"/>
              </a:rPr>
              <a:t>predict customer behavior </a:t>
            </a:r>
            <a:r>
              <a:rPr lang="en-US" sz="1800" dirty="0" smtClean="0">
                <a:solidFill>
                  <a:schemeClr val="bg1">
                    <a:lumMod val="50000"/>
                  </a:schemeClr>
                </a:solidFill>
                <a:latin typeface="Arial" pitchFamily="34" charset="0"/>
                <a:cs typeface="Arial" pitchFamily="34" charset="0"/>
              </a:rPr>
              <a:t>so they can improve customer retention and become more profitable</a:t>
            </a:r>
          </a:p>
          <a:p>
            <a:pPr marL="952476" lvl="1" indent="-342891">
              <a:lnSpc>
                <a:spcPct val="150000"/>
              </a:lnSpc>
              <a:buFont typeface="Arial" panose="020B0604020202020204" pitchFamily="34" charset="0"/>
              <a:buChar char="•"/>
            </a:pPr>
            <a:endParaRPr lang="en-US" sz="1800" dirty="0" smtClean="0">
              <a:solidFill>
                <a:prstClr val="black"/>
              </a:solidFill>
              <a:latin typeface="Arial" panose="020B0604020202020204" pitchFamily="34" charset="0"/>
            </a:endParaRPr>
          </a:p>
          <a:p>
            <a:pPr marL="952476" lvl="1" indent="-342891">
              <a:lnSpc>
                <a:spcPct val="150000"/>
              </a:lnSpc>
              <a:buFont typeface="Arial" panose="020B0604020202020204" pitchFamily="34" charset="0"/>
              <a:buChar char="•"/>
            </a:pPr>
            <a:endParaRPr lang="en-US" sz="1800" dirty="0" smtClean="0">
              <a:solidFill>
                <a:prstClr val="black"/>
              </a:solidFill>
              <a:latin typeface="Arial" panose="020B0604020202020204" pitchFamily="34" charset="0"/>
            </a:endParaRPr>
          </a:p>
          <a:p>
            <a:pPr>
              <a:lnSpc>
                <a:spcPct val="150000"/>
              </a:lnSpc>
            </a:pPr>
            <a:r>
              <a:rPr lang="en-US" sz="1600" dirty="0" smtClean="0">
                <a:solidFill>
                  <a:prstClr val="black"/>
                </a:solidFill>
                <a:latin typeface="Arial" panose="020B0604020202020204" pitchFamily="34" charset="0"/>
              </a:rPr>
              <a:t>Customer behavior analysis: the key to marketing in this digital era is contacting customers just </a:t>
            </a:r>
          </a:p>
          <a:p>
            <a:pPr marL="685783" lvl="1" indent="-342891">
              <a:lnSpc>
                <a:spcPct val="150000"/>
              </a:lnSpc>
              <a:buFont typeface="Arial" panose="020B0604020202020204" pitchFamily="34" charset="0"/>
              <a:buChar char="•"/>
            </a:pPr>
            <a:r>
              <a:rPr lang="en-US" sz="1600" dirty="0" smtClean="0">
                <a:solidFill>
                  <a:prstClr val="black"/>
                </a:solidFill>
                <a:latin typeface="Arial" panose="020B0604020202020204" pitchFamily="34" charset="0"/>
              </a:rPr>
              <a:t>When they wish to be reached</a:t>
            </a:r>
          </a:p>
          <a:p>
            <a:pPr marL="685783" lvl="1" indent="-342891">
              <a:lnSpc>
                <a:spcPct val="150000"/>
              </a:lnSpc>
              <a:buFont typeface="Arial" panose="020B0604020202020204" pitchFamily="34" charset="0"/>
              <a:buChar char="•"/>
            </a:pPr>
            <a:r>
              <a:rPr lang="en-US" sz="1600" dirty="0" smtClean="0">
                <a:solidFill>
                  <a:prstClr val="black"/>
                </a:solidFill>
                <a:latin typeface="Arial" panose="020B0604020202020204" pitchFamily="34" charset="0"/>
              </a:rPr>
              <a:t>When they are in the right location</a:t>
            </a:r>
          </a:p>
          <a:p>
            <a:pPr marL="685783" lvl="1" indent="-342891">
              <a:lnSpc>
                <a:spcPct val="150000"/>
              </a:lnSpc>
              <a:buFont typeface="Arial" panose="020B0604020202020204" pitchFamily="34" charset="0"/>
              <a:buChar char="•"/>
            </a:pPr>
            <a:r>
              <a:rPr lang="en-US" sz="1600" dirty="0" smtClean="0">
                <a:solidFill>
                  <a:prstClr val="black"/>
                </a:solidFill>
                <a:latin typeface="Arial" panose="020B0604020202020204" pitchFamily="34" charset="0"/>
              </a:rPr>
              <a:t>Then, engaging them with personalized real-time offers.</a:t>
            </a:r>
          </a:p>
          <a:p>
            <a:pPr marL="952476" lvl="1" indent="-342891">
              <a:lnSpc>
                <a:spcPct val="150000"/>
              </a:lnSpc>
              <a:buFont typeface="Arial" panose="020B0604020202020204" pitchFamily="34" charset="0"/>
              <a:buChar char="•"/>
            </a:pPr>
            <a:endParaRPr lang="en-US" sz="1800" dirty="0" smtClean="0">
              <a:solidFill>
                <a:prstClr val="black"/>
              </a:solidFill>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051F3F4-982D-4106-9F4E-CF38F8205662}" type="slidenum">
              <a:rPr lang="th-TH" smtClean="0"/>
              <a:t>5</a:t>
            </a:fld>
            <a:endParaRPr lang="th-TH"/>
          </a:p>
        </p:txBody>
      </p:sp>
    </p:spTree>
    <p:extLst>
      <p:ext uri="{BB962C8B-B14F-4D97-AF65-F5344CB8AC3E}">
        <p14:creationId xmlns:p14="http://schemas.microsoft.com/office/powerpoint/2010/main" val="404991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don’t forget </a:t>
            </a:r>
            <a:r>
              <a:rPr lang="en-US" dirty="0" err="1" smtClean="0"/>
              <a:t>tenpay</a:t>
            </a:r>
            <a:r>
              <a:rPr lang="en-US" dirty="0" smtClean="0"/>
              <a:t> (china)</a:t>
            </a:r>
          </a:p>
          <a:p>
            <a:r>
              <a:rPr lang="en-US" dirty="0" smtClean="0"/>
              <a:t>Do a search on payment gateway in </a:t>
            </a:r>
            <a:r>
              <a:rPr lang="en-US" dirty="0" err="1" smtClean="0"/>
              <a:t>india</a:t>
            </a:r>
            <a:endParaRPr lang="en-US" dirty="0" smtClean="0"/>
          </a:p>
          <a:p>
            <a:endParaRPr lang="en-US" dirty="0" smtClean="0"/>
          </a:p>
          <a:p>
            <a:r>
              <a:rPr lang="en-US" sz="1800" b="0" i="0" kern="1200" dirty="0" smtClean="0">
                <a:solidFill>
                  <a:schemeClr val="tx1"/>
                </a:solidFill>
                <a:effectLst/>
                <a:latin typeface="+mn-lt"/>
                <a:ea typeface="ＭＳ Ｐゴシック" charset="0"/>
                <a:cs typeface="+mn-cs"/>
              </a:rPr>
              <a:t>the code can contain </a:t>
            </a:r>
            <a:r>
              <a:rPr lang="en-US" sz="1800" b="1" i="0" kern="1200" dirty="0" smtClean="0">
                <a:solidFill>
                  <a:schemeClr val="tx1"/>
                </a:solidFill>
                <a:effectLst/>
                <a:latin typeface="+mn-lt"/>
                <a:ea typeface="ＭＳ Ｐゴシック" charset="0"/>
                <a:cs typeface="+mn-cs"/>
              </a:rPr>
              <a:t>payment</a:t>
            </a:r>
            <a:r>
              <a:rPr lang="en-US" sz="1800" b="0" i="0" kern="1200" dirty="0" smtClean="0">
                <a:solidFill>
                  <a:schemeClr val="tx1"/>
                </a:solidFill>
                <a:effectLst/>
                <a:latin typeface="+mn-lt"/>
                <a:ea typeface="ＭＳ Ｐゴシック" charset="0"/>
                <a:cs typeface="+mn-cs"/>
              </a:rPr>
              <a:t> information that can be scanned by consumers' </a:t>
            </a:r>
          </a:p>
          <a:p>
            <a:endParaRPr lang="en-US" sz="1800" b="0" i="0" kern="1200" dirty="0" smtClean="0">
              <a:solidFill>
                <a:schemeClr val="tx1"/>
              </a:solidFill>
              <a:effectLst/>
              <a:latin typeface="+mn-lt"/>
              <a:ea typeface="ＭＳ Ｐゴシック" charset="0"/>
              <a:cs typeface="+mn-cs"/>
            </a:endParaRPr>
          </a:p>
          <a:p>
            <a:r>
              <a:rPr lang="en-US" sz="1800" b="0" i="0" kern="1200" dirty="0" smtClean="0">
                <a:solidFill>
                  <a:schemeClr val="tx1"/>
                </a:solidFill>
                <a:effectLst/>
                <a:latin typeface="+mn-lt"/>
                <a:ea typeface="ＭＳ Ｐゴシック" charset="0"/>
                <a:cs typeface="+mn-cs"/>
              </a:rPr>
              <a:t>The QR code can represent a pre-</a:t>
            </a:r>
            <a:r>
              <a:rPr lang="en-US" sz="1800" b="1" i="0" kern="1200" dirty="0" smtClean="0">
                <a:solidFill>
                  <a:schemeClr val="tx1"/>
                </a:solidFill>
                <a:effectLst/>
                <a:latin typeface="+mn-lt"/>
                <a:ea typeface="ＭＳ Ｐゴシック" charset="0"/>
                <a:cs typeface="+mn-cs"/>
              </a:rPr>
              <a:t>paid</a:t>
            </a:r>
            <a:r>
              <a:rPr lang="en-US" sz="1800" b="0" i="0" kern="1200" dirty="0" smtClean="0">
                <a:solidFill>
                  <a:schemeClr val="tx1"/>
                </a:solidFill>
                <a:effectLst/>
                <a:latin typeface="+mn-lt"/>
                <a:ea typeface="ＭＳ Ｐゴシック" charset="0"/>
                <a:cs typeface="+mn-cs"/>
              </a:rPr>
              <a:t>, credit or debit account number via a smartphone application</a:t>
            </a:r>
            <a:endParaRPr lang="en-US" dirty="0" smtClean="0"/>
          </a:p>
          <a:p>
            <a:endParaRPr lang="en-US" dirty="0" smtClean="0"/>
          </a:p>
          <a:p>
            <a:r>
              <a:rPr lang="en-US" dirty="0" smtClean="0"/>
              <a:t>---------------------------------------------------------------------------------------------</a:t>
            </a:r>
          </a:p>
          <a:p>
            <a:pPr marL="342900" indent="-342900">
              <a:spcAft>
                <a:spcPts val="600"/>
              </a:spcAft>
              <a:buFont typeface="Arial" panose="020B0604020202020204" pitchFamily="34" charset="0"/>
              <a:buChar char="•"/>
            </a:pPr>
            <a:r>
              <a:rPr lang="en-US" sz="1800" dirty="0" smtClean="0"/>
              <a:t>Barcodes with payment information that can be scanned by consumers</a:t>
            </a:r>
          </a:p>
          <a:p>
            <a:pPr marL="342900" indent="-342900">
              <a:buFont typeface="Arial" panose="020B0604020202020204" pitchFamily="34" charset="0"/>
              <a:buChar char="•"/>
            </a:pPr>
            <a:r>
              <a:rPr lang="en-US" sz="1800" dirty="0" smtClean="0"/>
              <a:t>Barcodes to load-up your mobile wallet </a:t>
            </a:r>
          </a:p>
          <a:p>
            <a:pPr marL="342900" indent="-342900">
              <a:buFont typeface="Arial" panose="020B0604020202020204" pitchFamily="34" charset="0"/>
              <a:buChar char="•"/>
            </a:pPr>
            <a:r>
              <a:rPr lang="en-US" sz="1800" dirty="0" smtClean="0"/>
              <a:t>Barcodes to engage in e-commerce / regular commerce</a:t>
            </a:r>
          </a:p>
          <a:p>
            <a:pPr marL="342900" indent="-342900">
              <a:buFont typeface="Arial" panose="020B0604020202020204" pitchFamily="34" charset="0"/>
              <a:buChar char="•"/>
            </a:pPr>
            <a:r>
              <a:rPr lang="en-US" sz="1800" dirty="0" smtClean="0"/>
              <a:t>Mobile as barcode readers for payments</a:t>
            </a:r>
          </a:p>
          <a:p>
            <a:pPr marL="342900" indent="-342900">
              <a:buFont typeface="Arial" panose="020B0604020202020204" pitchFamily="34" charset="0"/>
              <a:buChar char="•"/>
            </a:pPr>
            <a:r>
              <a:rPr lang="en-US" sz="1800" dirty="0" smtClean="0"/>
              <a:t>Barcodes on invoices for bill payments</a:t>
            </a:r>
          </a:p>
          <a:p>
            <a:endParaRPr lang="en-US" dirty="0" smtClean="0"/>
          </a:p>
          <a:p>
            <a:r>
              <a:rPr lang="en-US" sz="1200" b="0" i="0" kern="1200" dirty="0" smtClean="0">
                <a:solidFill>
                  <a:schemeClr val="tx1"/>
                </a:solidFill>
                <a:effectLst/>
                <a:latin typeface="+mn-lt"/>
                <a:ea typeface="ＭＳ Ｐゴシック" charset="0"/>
                <a:cs typeface="+mn-cs"/>
              </a:rPr>
              <a:t>The QR code can represent a pre-</a:t>
            </a:r>
            <a:r>
              <a:rPr lang="en-US" sz="1200" b="1" i="0" kern="1200" dirty="0" smtClean="0">
                <a:solidFill>
                  <a:schemeClr val="tx1"/>
                </a:solidFill>
                <a:effectLst/>
                <a:latin typeface="+mn-lt"/>
                <a:ea typeface="ＭＳ Ｐゴシック" charset="0"/>
                <a:cs typeface="+mn-cs"/>
              </a:rPr>
              <a:t>paid</a:t>
            </a:r>
            <a:r>
              <a:rPr lang="en-US" sz="1200" b="0" i="0" kern="1200" dirty="0" smtClean="0">
                <a:solidFill>
                  <a:schemeClr val="tx1"/>
                </a:solidFill>
                <a:effectLst/>
                <a:latin typeface="+mn-lt"/>
                <a:ea typeface="ＭＳ Ｐゴシック" charset="0"/>
                <a:cs typeface="+mn-cs"/>
              </a:rPr>
              <a:t>, credit or debit account number via a smartphone application, or the code can contain </a:t>
            </a:r>
            <a:r>
              <a:rPr lang="en-US" sz="1200" b="1" i="0" kern="1200" dirty="0" smtClean="0">
                <a:solidFill>
                  <a:schemeClr val="tx1"/>
                </a:solidFill>
                <a:effectLst/>
                <a:latin typeface="+mn-lt"/>
                <a:ea typeface="ＭＳ Ｐゴシック" charset="0"/>
                <a:cs typeface="+mn-cs"/>
              </a:rPr>
              <a:t>payment</a:t>
            </a:r>
            <a:r>
              <a:rPr lang="en-US" sz="1200" b="0" i="0" kern="1200" dirty="0" smtClean="0">
                <a:solidFill>
                  <a:schemeClr val="tx1"/>
                </a:solidFill>
                <a:effectLst/>
                <a:latin typeface="+mn-lt"/>
                <a:ea typeface="ＭＳ Ｐゴシック" charset="0"/>
                <a:cs typeface="+mn-cs"/>
              </a:rPr>
              <a:t> information that can be scanned by consumers' smartphones. Alternatively, </a:t>
            </a:r>
            <a:r>
              <a:rPr lang="en-US" sz="1200" b="1" i="0" kern="1200" dirty="0" smtClean="0">
                <a:solidFill>
                  <a:schemeClr val="tx1"/>
                </a:solidFill>
                <a:effectLst/>
                <a:latin typeface="+mn-lt"/>
                <a:ea typeface="ＭＳ Ｐゴシック" charset="0"/>
                <a:cs typeface="+mn-cs"/>
              </a:rPr>
              <a:t>barcodes</a:t>
            </a:r>
            <a:r>
              <a:rPr lang="en-US" sz="1200" b="0" i="0" kern="1200" dirty="0" smtClean="0">
                <a:solidFill>
                  <a:schemeClr val="tx1"/>
                </a:solidFill>
                <a:effectLst/>
                <a:latin typeface="+mn-lt"/>
                <a:ea typeface="ＭＳ Ｐゴシック" charset="0"/>
                <a:cs typeface="+mn-cs"/>
              </a:rPr>
              <a:t> can be generated to be scanned at check-out with pre-customized orders.</a:t>
            </a:r>
          </a:p>
          <a:p>
            <a:endParaRPr lang="en-US" sz="1200" b="0" i="0" kern="1200" dirty="0" smtClean="0">
              <a:solidFill>
                <a:schemeClr val="tx1"/>
              </a:solidFill>
              <a:effectLst/>
              <a:latin typeface="+mn-lt"/>
              <a:ea typeface="ＭＳ Ｐゴシック" charset="0"/>
              <a:cs typeface="+mn-cs"/>
            </a:endParaRPr>
          </a:p>
          <a:p>
            <a:r>
              <a:rPr lang="en-US" sz="1200" b="1" i="0" u="none" strike="noStrike" kern="1200" dirty="0" smtClean="0">
                <a:solidFill>
                  <a:schemeClr val="tx1"/>
                </a:solidFill>
                <a:effectLst/>
                <a:latin typeface="+mn-lt"/>
                <a:ea typeface="ＭＳ Ｐゴシック" charset="0"/>
                <a:cs typeface="+mn-cs"/>
              </a:rPr>
              <a:t>Barcodes with payment card information via mobile apps</a:t>
            </a:r>
          </a:p>
          <a:p>
            <a:r>
              <a:rPr lang="en-US" sz="1200" b="1" i="0" u="none" strike="noStrike" kern="1200" dirty="0" smtClean="0">
                <a:solidFill>
                  <a:schemeClr val="tx1"/>
                </a:solidFill>
                <a:effectLst/>
                <a:latin typeface="+mn-lt"/>
                <a:ea typeface="ＭＳ Ｐゴシック" charset="0"/>
                <a:cs typeface="+mn-cs"/>
              </a:rPr>
              <a:t>Barcodes to load-up your mobile wallet or engage in e-commerce / regular commerce</a:t>
            </a:r>
          </a:p>
          <a:p>
            <a:r>
              <a:rPr lang="en-US" sz="1200" b="1" i="0" u="none" strike="noStrike" kern="1200" dirty="0" smtClean="0">
                <a:solidFill>
                  <a:schemeClr val="tx1"/>
                </a:solidFill>
                <a:effectLst/>
                <a:latin typeface="+mn-lt"/>
                <a:ea typeface="ＭＳ Ｐゴシック" charset="0"/>
                <a:cs typeface="+mn-cs"/>
              </a:rPr>
              <a:t>Mobile as barcode readers for payments</a:t>
            </a:r>
          </a:p>
          <a:p>
            <a:r>
              <a:rPr lang="en-US" sz="1200" b="1" i="0" u="none" strike="noStrike" kern="1200" dirty="0" smtClean="0">
                <a:solidFill>
                  <a:schemeClr val="tx1"/>
                </a:solidFill>
                <a:effectLst/>
                <a:latin typeface="+mn-lt"/>
                <a:ea typeface="ＭＳ Ｐゴシック" charset="0"/>
                <a:cs typeface="+mn-cs"/>
              </a:rPr>
              <a:t>Barcodes on invoices for bill payments</a:t>
            </a:r>
          </a:p>
          <a:p>
            <a:endParaRPr lang="en-US" dirty="0" smtClean="0"/>
          </a:p>
          <a:p>
            <a:r>
              <a:rPr lang="en-US" dirty="0" smtClean="0"/>
              <a:t>Ref:</a:t>
            </a:r>
          </a:p>
          <a:p>
            <a:r>
              <a:rPr lang="en-US" dirty="0" smtClean="0"/>
              <a:t>https://www.gsma.com/mobilefordevelopment/programme/mobile-money/the-use-of-barcodes-in-mobile-payments-scanning-the-possibilities</a:t>
            </a:r>
          </a:p>
          <a:p>
            <a:endParaRPr lang="en-US" dirty="0"/>
          </a:p>
        </p:txBody>
      </p:sp>
      <p:sp>
        <p:nvSpPr>
          <p:cNvPr id="4" name="Slide Number Placeholder 3"/>
          <p:cNvSpPr>
            <a:spLocks noGrp="1"/>
          </p:cNvSpPr>
          <p:nvPr>
            <p:ph type="sldNum" sz="quarter" idx="10"/>
          </p:nvPr>
        </p:nvSpPr>
        <p:spPr/>
        <p:txBody>
          <a:bodyPr/>
          <a:lstStyle/>
          <a:p>
            <a:fld id="{078CFCAC-43EF-9542-A6F1-A231E0848459}" type="slidenum">
              <a:rPr lang="en-US" smtClean="0"/>
              <a:pPr/>
              <a:t>6</a:t>
            </a:fld>
            <a:endParaRPr lang="en-US"/>
          </a:p>
        </p:txBody>
      </p:sp>
    </p:spTree>
    <p:extLst>
      <p:ext uri="{BB962C8B-B14F-4D97-AF65-F5344CB8AC3E}">
        <p14:creationId xmlns:p14="http://schemas.microsoft.com/office/powerpoint/2010/main" val="4089054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MetLife, are developing ways to </a:t>
            </a:r>
            <a:r>
              <a:rPr lang="en-US" dirty="0" smtClean="0"/>
              <a:t>use </a:t>
            </a:r>
            <a:r>
              <a:rPr lang="en-US" dirty="0" err="1" smtClean="0"/>
              <a:t>IoTs</a:t>
            </a:r>
            <a:r>
              <a:rPr lang="en-US" baseline="0" dirty="0" smtClean="0"/>
              <a:t> to </a:t>
            </a:r>
            <a:r>
              <a:rPr lang="en-US" dirty="0" smtClean="0"/>
              <a:t>gather </a:t>
            </a:r>
            <a:r>
              <a:rPr lang="en-US" dirty="0"/>
              <a:t>data on health-related behavior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Store all data on the cloud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Use analytics to </a:t>
            </a:r>
            <a:r>
              <a:rPr lang="en-US" dirty="0"/>
              <a:t>help design their rate </a:t>
            </a:r>
            <a:r>
              <a:rPr lang="en-US" dirty="0" smtClean="0"/>
              <a:t>and </a:t>
            </a:r>
            <a:r>
              <a:rPr lang="en-US" dirty="0"/>
              <a:t>offerings.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Work with Fitbit for physical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emerging systems that monitor heart rate, blood pressure, blood sugar, weight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nutrition tracking devices (set up to receive automated signals from the refrigerator and restaurants).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Data from fitness oriented social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insurance company can build and package value-added services personalized to each individual.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Not want to create their own version of the quantified self.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Instead</a:t>
            </a:r>
            <a:r>
              <a:rPr lang="en-US" dirty="0"/>
              <a:t>, will work with services that already exist: the Fitbit, which measures physical activity; emerging systems that monitor heart rate, blood pressure, blood sugar, weight, and other health-related metrics; and nutrition tracking devices (set up to receive automated signals from the refrigerator and restaurants). </a:t>
            </a:r>
          </a:p>
          <a:p>
            <a:endParaRPr lang="en-US" dirty="0" smtClean="0"/>
          </a:p>
          <a:p>
            <a:r>
              <a:rPr lang="en-US" dirty="0" smtClean="0"/>
              <a:t>Data </a:t>
            </a:r>
            <a:r>
              <a:rPr lang="en-US" dirty="0"/>
              <a:t>combined with those from additional apps and services such as </a:t>
            </a:r>
            <a:r>
              <a:rPr lang="en-US" dirty="0" err="1"/>
              <a:t>Strava’s</a:t>
            </a:r>
            <a:r>
              <a:rPr lang="en-US" dirty="0"/>
              <a:t> fitness-oriented social network.</a:t>
            </a:r>
          </a:p>
          <a:p>
            <a:endParaRPr lang="en-US" dirty="0" smtClean="0"/>
          </a:p>
          <a:p>
            <a:r>
              <a:rPr lang="en-US" dirty="0" smtClean="0"/>
              <a:t>insurance </a:t>
            </a:r>
            <a:r>
              <a:rPr lang="en-US" dirty="0"/>
              <a:t>company can build and package value-added services personalized to each individual.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health insurer already keeps comprehensive data on its customers’ health status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past medical treatments and expenses.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could augment that with individual electronic health records—with customers’ permission, of course.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could then combine that information with its own actuarial data, supplemented with data from drug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companies, market research firms, school lunch programs, and the government. </a:t>
            </a:r>
          </a:p>
          <a:p>
            <a:endParaRPr lang="en-US" dirty="0" smtClean="0"/>
          </a:p>
          <a:p>
            <a:r>
              <a:rPr lang="en-US" dirty="0" smtClean="0"/>
              <a:t>It </a:t>
            </a:r>
            <a:r>
              <a:rPr lang="en-US" dirty="0"/>
              <a:t>could offer health insurance with coverage tailored to individuals’ needs, and premiums based on their fitness habits. </a:t>
            </a:r>
          </a:p>
          <a:p>
            <a:endParaRPr lang="en-US" dirty="0" smtClean="0"/>
          </a:p>
          <a:p>
            <a:r>
              <a:rPr lang="en-US" dirty="0" smtClean="0"/>
              <a:t>Customers </a:t>
            </a:r>
            <a:r>
              <a:rPr lang="en-US" dirty="0"/>
              <a:t>might receive regular health and nutrition status updates tagged to their individual medical needs, along with reminders for scheduling regular exams and remote consultations that take advantage of their past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F8C36EA-3EAA-264F-83B2-735D644D0B1F}" type="slidenum">
              <a:rPr lang="uk-UA"/>
              <a:t>7</a:t>
            </a:fld>
            <a:endParaRPr lang="uk-UA"/>
          </a:p>
        </p:txBody>
      </p:sp>
    </p:spTree>
    <p:extLst>
      <p:ext uri="{BB962C8B-B14F-4D97-AF65-F5344CB8AC3E}">
        <p14:creationId xmlns:p14="http://schemas.microsoft.com/office/powerpoint/2010/main" val="3172199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aseline="0" dirty="0" smtClean="0"/>
              <a:t>People can start business without bank loan (no need to have collateral, just have good ideas)</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A cloud that is full of great ideas. Cloud-based data value creation</a:t>
            </a:r>
          </a:p>
          <a:p>
            <a:pPr marL="285750" indent="-285750">
              <a:buFont typeface="Arial" panose="020B0604020202020204" pitchFamily="34" charset="0"/>
              <a:buChar char="•"/>
            </a:pPr>
            <a:endParaRPr lang="en-US" baseline="0"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Product</a:t>
            </a:r>
            <a:r>
              <a:rPr lang="en-US" baseline="0" dirty="0" smtClean="0"/>
              <a:t> trend analysis : access interests in all product categories</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Easier move into peer-to-peer loan</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8</a:t>
            </a:fld>
            <a:endParaRPr lang="th-TH"/>
          </a:p>
        </p:txBody>
      </p:sp>
    </p:spTree>
    <p:extLst>
      <p:ext uri="{BB962C8B-B14F-4D97-AF65-F5344CB8AC3E}">
        <p14:creationId xmlns:p14="http://schemas.microsoft.com/office/powerpoint/2010/main" val="309504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One-stop supply chain management solution for e-commerce and </a:t>
            </a:r>
            <a:r>
              <a:rPr lang="en-US" sz="1200" b="1" i="0" kern="1200" dirty="0" err="1" smtClean="0">
                <a:solidFill>
                  <a:schemeClr val="tx1"/>
                </a:solidFill>
                <a:effectLst/>
                <a:latin typeface="+mn-lt"/>
                <a:ea typeface="+mn-ea"/>
                <a:cs typeface="+mn-cs"/>
              </a:rPr>
              <a:t>omni</a:t>
            </a:r>
            <a:r>
              <a:rPr lang="en-US" sz="1200" b="1" i="0" kern="1200" dirty="0" smtClean="0">
                <a:solidFill>
                  <a:schemeClr val="tx1"/>
                </a:solidFill>
                <a:effectLst/>
                <a:latin typeface="+mn-lt"/>
                <a:ea typeface="+mn-ea"/>
                <a:cs typeface="+mn-cs"/>
              </a:rPr>
              <a:t>-channel businesses.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Order fulfillment service provides storing, packing, shipping service for your shops.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Professionals provide help to manage multi sales channel with multi procedures</a:t>
            </a:r>
            <a:endParaRPr lang="en-US" dirty="0"/>
          </a:p>
        </p:txBody>
      </p:sp>
      <p:sp>
        <p:nvSpPr>
          <p:cNvPr id="4" name="Slide Number Placeholder 3"/>
          <p:cNvSpPr>
            <a:spLocks noGrp="1"/>
          </p:cNvSpPr>
          <p:nvPr>
            <p:ph type="sldNum" sz="quarter" idx="10"/>
          </p:nvPr>
        </p:nvSpPr>
        <p:spPr/>
        <p:txBody>
          <a:bodyPr/>
          <a:lstStyle/>
          <a:p>
            <a:fld id="{3F761039-B0D4-6F4D-9486-F9DB367AC6F8}" type="slidenum">
              <a:rPr lang="en-US" smtClean="0"/>
              <a:t>9</a:t>
            </a:fld>
            <a:endParaRPr lang="en-US"/>
          </a:p>
        </p:txBody>
      </p:sp>
    </p:spTree>
    <p:extLst>
      <p:ext uri="{BB962C8B-B14F-4D97-AF65-F5344CB8AC3E}">
        <p14:creationId xmlns:p14="http://schemas.microsoft.com/office/powerpoint/2010/main" val="3109192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Technology</a:t>
            </a:r>
            <a:r>
              <a:rPr lang="en-US" baseline="0" dirty="0" smtClean="0"/>
              <a:t> can change the world</a:t>
            </a:r>
          </a:p>
          <a:p>
            <a:endParaRPr lang="en-US" baseline="0" dirty="0" smtClean="0"/>
          </a:p>
          <a:p>
            <a:r>
              <a:rPr lang="en-US" baseline="0" dirty="0" smtClean="0"/>
              <a:t>With technology, We can now gather data that reflect on Behavior, preference, and opinion.</a:t>
            </a:r>
          </a:p>
          <a:p>
            <a:endParaRPr lang="en-US" baseline="0" dirty="0" smtClean="0"/>
          </a:p>
          <a:p>
            <a:r>
              <a:rPr lang="en-US" baseline="0" dirty="0" smtClean="0"/>
              <a:t>The results; services are designed to fit needs that we don’t know we have.</a:t>
            </a:r>
            <a:endParaRPr lang="en-US" dirty="0"/>
          </a:p>
        </p:txBody>
      </p:sp>
      <p:sp>
        <p:nvSpPr>
          <p:cNvPr id="4" name="Slide Number Placeholder 3"/>
          <p:cNvSpPr>
            <a:spLocks noGrp="1"/>
          </p:cNvSpPr>
          <p:nvPr>
            <p:ph type="sldNum" sz="quarter" idx="10"/>
          </p:nvPr>
        </p:nvSpPr>
        <p:spPr/>
        <p:txBody>
          <a:bodyPr/>
          <a:lstStyle/>
          <a:p>
            <a:fld id="{D051F3F4-982D-4106-9F4E-CF38F8205662}" type="slidenum">
              <a:rPr lang="th-TH" smtClean="0"/>
              <a:t>10</a:t>
            </a:fld>
            <a:endParaRPr lang="th-TH"/>
          </a:p>
        </p:txBody>
      </p:sp>
    </p:spTree>
    <p:extLst>
      <p:ext uri="{BB962C8B-B14F-4D97-AF65-F5344CB8AC3E}">
        <p14:creationId xmlns:p14="http://schemas.microsoft.com/office/powerpoint/2010/main" val="383789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th-T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th-TH"/>
          </a:p>
        </p:txBody>
      </p:sp>
      <p:sp>
        <p:nvSpPr>
          <p:cNvPr id="4" name="Date Placeholder 3"/>
          <p:cNvSpPr>
            <a:spLocks noGrp="1"/>
          </p:cNvSpPr>
          <p:nvPr>
            <p:ph type="dt" sz="half" idx="10"/>
          </p:nvPr>
        </p:nvSpPr>
        <p:spPr/>
        <p:txBody>
          <a:bodyPr/>
          <a:lstStyle/>
          <a:p>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08964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p>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49109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1"/>
          </a:xfrm>
        </p:spPr>
        <p:txBody>
          <a:bodyPr vert="eaVert"/>
          <a:lstStyle/>
          <a:p>
            <a:r>
              <a:rPr lang="en-US"/>
              <a:t>Click to edit Master title style</a:t>
            </a:r>
            <a:endParaRPr lang="th-TH"/>
          </a:p>
        </p:txBody>
      </p:sp>
      <p:sp>
        <p:nvSpPr>
          <p:cNvPr id="3" name="Vertical Text Placeholder 2"/>
          <p:cNvSpPr>
            <a:spLocks noGrp="1"/>
          </p:cNvSpPr>
          <p:nvPr>
            <p:ph type="body" orient="vert" idx="1"/>
          </p:nvPr>
        </p:nvSpPr>
        <p:spPr>
          <a:xfrm>
            <a:off x="457200" y="206375"/>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p>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77953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3" name="Rectangle 2"/>
          <p:cNvSpPr/>
          <p:nvPr userDrawn="1"/>
        </p:nvSpPr>
        <p:spPr>
          <a:xfrm>
            <a:off x="457200" y="457200"/>
            <a:ext cx="8229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TextBox 5"/>
          <p:cNvSpPr txBox="1"/>
          <p:nvPr userDrawn="1"/>
        </p:nvSpPr>
        <p:spPr>
          <a:xfrm>
            <a:off x="6858000" y="6565900"/>
            <a:ext cx="1828800" cy="219075"/>
          </a:xfrm>
          <a:prstGeom prst="rect">
            <a:avLst/>
          </a:prstGeom>
          <a:noFill/>
        </p:spPr>
        <p:txBody>
          <a:bodyPr lIns="0" tIns="0" rIns="0" bIns="0"/>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spcAft>
                <a:spcPts val="600"/>
              </a:spcAft>
            </a:pPr>
            <a:fld id="{881C2742-C3FA-6145-9ED6-16D0152D9849}" type="slidenum">
              <a:rPr lang="en-US" sz="700">
                <a:solidFill>
                  <a:schemeClr val="tx2"/>
                </a:solidFill>
              </a:rPr>
              <a:pPr algn="r">
                <a:spcAft>
                  <a:spcPts val="600"/>
                </a:spcAft>
              </a:pPr>
              <a:t>‹#›</a:t>
            </a:fld>
            <a:endParaRPr lang="en-US" sz="700">
              <a:solidFill>
                <a:schemeClr val="tx2"/>
              </a:solidFill>
            </a:endParaRPr>
          </a:p>
        </p:txBody>
      </p:sp>
      <p:sp>
        <p:nvSpPr>
          <p:cNvPr id="4" name="Text Placeholder 3"/>
          <p:cNvSpPr>
            <a:spLocks noGrp="1"/>
          </p:cNvSpPr>
          <p:nvPr>
            <p:ph type="body" sz="half" idx="2"/>
          </p:nvPr>
        </p:nvSpPr>
        <p:spPr>
          <a:xfrm>
            <a:off x="594360" y="6142982"/>
            <a:ext cx="7955280" cy="184666"/>
          </a:xfrm>
        </p:spPr>
        <p:txBody>
          <a:bodyPr anchor="b">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536256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3_Custom Layout">
    <p:spTree>
      <p:nvGrpSpPr>
        <p:cNvPr id="1" name=""/>
        <p:cNvGrpSpPr/>
        <p:nvPr/>
      </p:nvGrpSpPr>
      <p:grpSpPr>
        <a:xfrm>
          <a:off x="0" y="0"/>
          <a:ext cx="0" cy="0"/>
          <a:chOff x="0" y="0"/>
          <a:chExt cx="0" cy="0"/>
        </a:xfrm>
      </p:grpSpPr>
      <p:sp>
        <p:nvSpPr>
          <p:cNvPr id="19" name="TextBox 18"/>
          <p:cNvSpPr txBox="1"/>
          <p:nvPr/>
        </p:nvSpPr>
        <p:spPr>
          <a:xfrm>
            <a:off x="7630628" y="6330463"/>
            <a:ext cx="668324" cy="307777"/>
          </a:xfrm>
          <a:prstGeom prst="rect">
            <a:avLst/>
          </a:prstGeom>
          <a:noFill/>
        </p:spPr>
        <p:txBody>
          <a:bodyPr wrap="none" rtlCol="0">
            <a:spAutoFit/>
          </a:bodyPr>
          <a:lstStyle/>
          <a:p>
            <a:pPr algn="r"/>
            <a:r>
              <a:rPr lang="en-US" sz="1400" b="0" smtClean="0">
                <a:solidFill>
                  <a:schemeClr val="tx2">
                    <a:lumMod val="40000"/>
                    <a:lumOff val="60000"/>
                  </a:schemeClr>
                </a:solidFill>
                <a:latin typeface="+mn-lt"/>
              </a:rPr>
              <a:t>PAGE</a:t>
            </a:r>
            <a:r>
              <a:rPr lang="en-US" sz="1400" b="0" baseline="0" smtClean="0">
                <a:solidFill>
                  <a:schemeClr val="tx2">
                    <a:lumMod val="40000"/>
                    <a:lumOff val="60000"/>
                  </a:schemeClr>
                </a:solidFill>
                <a:latin typeface="+mn-lt"/>
              </a:rPr>
              <a:t> </a:t>
            </a:r>
            <a:endParaRPr lang="en-US" sz="1400" b="0">
              <a:solidFill>
                <a:schemeClr val="tx2">
                  <a:lumMod val="40000"/>
                  <a:lumOff val="60000"/>
                </a:schemeClr>
              </a:solidFill>
              <a:latin typeface="+mn-lt"/>
            </a:endParaRPr>
          </a:p>
        </p:txBody>
      </p:sp>
      <p:sp>
        <p:nvSpPr>
          <p:cNvPr id="20" name="TextBox 19"/>
          <p:cNvSpPr txBox="1"/>
          <p:nvPr/>
        </p:nvSpPr>
        <p:spPr>
          <a:xfrm>
            <a:off x="8307570" y="6330463"/>
            <a:ext cx="370614" cy="276999"/>
          </a:xfrm>
          <a:prstGeom prst="rect">
            <a:avLst/>
          </a:prstGeom>
          <a:noFill/>
        </p:spPr>
        <p:txBody>
          <a:bodyPr wrap="none" rtlCol="0">
            <a:spAutoFit/>
          </a:bodyPr>
          <a:lstStyle/>
          <a:p>
            <a:pPr algn="ctr"/>
            <a:fld id="{5C876702-E08E-44EC-B9D1-43F96B0DF4BE}" type="slidenum">
              <a:rPr lang="en-US" sz="1200" b="1" smtClean="0">
                <a:solidFill>
                  <a:schemeClr val="tx2">
                    <a:lumMod val="60000"/>
                    <a:lumOff val="40000"/>
                  </a:schemeClr>
                </a:solidFill>
                <a:latin typeface="+mn-lt"/>
              </a:rPr>
              <a:pPr algn="ctr"/>
              <a:t>‹#›</a:t>
            </a:fld>
            <a:endParaRPr lang="en-US" sz="1200" b="1">
              <a:solidFill>
                <a:schemeClr val="tx2">
                  <a:lumMod val="60000"/>
                  <a:lumOff val="40000"/>
                </a:schemeClr>
              </a:solidFill>
              <a:latin typeface="+mn-lt"/>
            </a:endParaRPr>
          </a:p>
        </p:txBody>
      </p:sp>
      <p:sp>
        <p:nvSpPr>
          <p:cNvPr id="21" name="Oval 20"/>
          <p:cNvSpPr/>
          <p:nvPr/>
        </p:nvSpPr>
        <p:spPr>
          <a:xfrm>
            <a:off x="8298952" y="6275037"/>
            <a:ext cx="387849" cy="387849"/>
          </a:xfrm>
          <a:prstGeom prst="ellipse">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317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6" name="Rectangle 5"/>
          <p:cNvSpPr/>
          <p:nvPr userDrawn="1"/>
        </p:nvSpPr>
        <p:spPr>
          <a:xfrm>
            <a:off x="457200" y="457200"/>
            <a:ext cx="8229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extBox 10"/>
          <p:cNvSpPr txBox="1"/>
          <p:nvPr userDrawn="1"/>
        </p:nvSpPr>
        <p:spPr>
          <a:xfrm>
            <a:off x="6858000" y="6565900"/>
            <a:ext cx="1828800" cy="219075"/>
          </a:xfrm>
          <a:prstGeom prst="rect">
            <a:avLst/>
          </a:prstGeom>
          <a:noFill/>
        </p:spPr>
        <p:txBody>
          <a:bodyPr lIns="0" tIns="0" rIns="0" bIns="0"/>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spcAft>
                <a:spcPts val="600"/>
              </a:spcAft>
            </a:pPr>
            <a:fld id="{ADFF9B62-A349-1046-84E5-FA4A0656C804}" type="slidenum">
              <a:rPr lang="en-US" sz="700">
                <a:solidFill>
                  <a:schemeClr val="tx2"/>
                </a:solidFill>
              </a:rPr>
              <a:pPr algn="r">
                <a:spcAft>
                  <a:spcPts val="600"/>
                </a:spcAft>
              </a:pPr>
              <a:t>‹#›</a:t>
            </a:fld>
            <a:endParaRPr lang="en-US" sz="700">
              <a:solidFill>
                <a:schemeClr val="tx2"/>
              </a:soli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half" idx="2"/>
          </p:nvPr>
        </p:nvSpPr>
        <p:spPr>
          <a:xfrm>
            <a:off x="594360" y="6142982"/>
            <a:ext cx="7955280" cy="184666"/>
          </a:xfrm>
        </p:spPr>
        <p:txBody>
          <a:bodyPr anchor="b">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6"/>
          <p:cNvSpPr>
            <a:spLocks noGrp="1"/>
          </p:cNvSpPr>
          <p:nvPr>
            <p:ph type="body" sz="quarter" idx="12"/>
          </p:nvPr>
        </p:nvSpPr>
        <p:spPr>
          <a:xfrm>
            <a:off x="594360" y="1143000"/>
            <a:ext cx="7955280" cy="381000"/>
          </a:xfrm>
        </p:spPr>
        <p:txBody>
          <a:bodyPr/>
          <a:lstStyle>
            <a:lvl1pPr marL="0" indent="0">
              <a:lnSpc>
                <a:spcPct val="100000"/>
              </a:lnSpc>
              <a:spcAft>
                <a:spcPts val="0"/>
              </a:spcAft>
              <a:buFontTx/>
              <a:buNone/>
              <a:defRPr sz="1600" b="1">
                <a:solidFill>
                  <a:schemeClr val="accent1"/>
                </a:solidFill>
                <a:latin typeface="Arial" pitchFamily="34" charset="0"/>
                <a:cs typeface="Arial" pitchFamily="34" charset="0"/>
              </a:defRPr>
            </a:lvl1pPr>
            <a:lvl2pPr marL="0" indent="0">
              <a:lnSpc>
                <a:spcPct val="100000"/>
              </a:lnSpc>
              <a:spcAft>
                <a:spcPts val="0"/>
              </a:spcAft>
              <a:buFontTx/>
              <a:buNone/>
              <a:defRPr sz="1600" b="1">
                <a:solidFill>
                  <a:schemeClr val="accent1"/>
                </a:solidFill>
                <a:latin typeface="Arial" pitchFamily="34" charset="0"/>
                <a:cs typeface="Arial" pitchFamily="34" charset="0"/>
              </a:defRPr>
            </a:lvl2pPr>
            <a:lvl3pPr marL="0" indent="0">
              <a:lnSpc>
                <a:spcPct val="100000"/>
              </a:lnSpc>
              <a:spcAft>
                <a:spcPts val="0"/>
              </a:spcAft>
              <a:buFontTx/>
              <a:buNone/>
              <a:defRPr sz="1600" b="1">
                <a:solidFill>
                  <a:schemeClr val="accent1"/>
                </a:solidFill>
                <a:latin typeface="Arial" pitchFamily="34" charset="0"/>
                <a:cs typeface="Arial" pitchFamily="34" charset="0"/>
              </a:defRPr>
            </a:lvl3pPr>
            <a:lvl4pPr marL="0" indent="0">
              <a:lnSpc>
                <a:spcPct val="100000"/>
              </a:lnSpc>
              <a:spcAft>
                <a:spcPts val="0"/>
              </a:spcAft>
              <a:buFontTx/>
              <a:buNone/>
              <a:defRPr sz="1600" b="1">
                <a:solidFill>
                  <a:schemeClr val="accent1"/>
                </a:solidFill>
                <a:latin typeface="Arial" pitchFamily="34" charset="0"/>
                <a:cs typeface="Arial" pitchFamily="34" charset="0"/>
              </a:defRPr>
            </a:lvl4pPr>
            <a:lvl5pPr marL="0" indent="0">
              <a:lnSpc>
                <a:spcPct val="100000"/>
              </a:lnSpc>
              <a:spcAft>
                <a:spcPts val="0"/>
              </a:spcAft>
              <a:buFontTx/>
              <a:buNone/>
              <a:defRPr sz="1600" b="1">
                <a:solidFill>
                  <a:schemeClr val="accent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
          </p:nvPr>
        </p:nvSpPr>
        <p:spPr>
          <a:xfrm>
            <a:off x="594360" y="1691640"/>
            <a:ext cx="7955280" cy="4343400"/>
          </a:xfrm>
        </p:spPr>
        <p:txBody>
          <a:bodyPr/>
          <a:lstStyle>
            <a:lvl1pPr marL="182880" indent="-182880">
              <a:buFont typeface="Arial Black" pitchFamily="34" charset="0"/>
              <a:buChar char="›"/>
              <a:defRPr sz="2800" b="0" i="0">
                <a:solidFill>
                  <a:schemeClr val="tx1"/>
                </a:solidFill>
                <a:latin typeface="Arial" pitchFamily="34" charset="0"/>
                <a:cs typeface="Arial" pitchFamily="34" charset="0"/>
              </a:defRPr>
            </a:lvl1pPr>
            <a:lvl2pPr marL="822960" indent="-182880">
              <a:buClr>
                <a:schemeClr val="accent1"/>
              </a:buClr>
              <a:buFont typeface="Arial" pitchFamily="34" charset="0"/>
              <a:buChar char="•"/>
              <a:defRPr sz="2400" b="0" i="0">
                <a:solidFill>
                  <a:schemeClr val="tx1"/>
                </a:solidFill>
                <a:latin typeface="Arial" pitchFamily="34" charset="0"/>
                <a:cs typeface="Arial" pitchFamily="34" charset="0"/>
              </a:defRPr>
            </a:lvl2pPr>
            <a:lvl3pPr marL="1371600" indent="-182880">
              <a:buClr>
                <a:schemeClr val="tx2"/>
              </a:buClr>
              <a:buFont typeface="Arial" pitchFamily="34" charset="0"/>
              <a:buChar char="›"/>
              <a:defRPr sz="2000" b="0" i="0">
                <a:solidFill>
                  <a:schemeClr val="tx1"/>
                </a:solidFill>
                <a:latin typeface="Arial" pitchFamily="34" charset="0"/>
                <a:cs typeface="Arial" pitchFamily="34" charset="0"/>
              </a:defRPr>
            </a:lvl3pPr>
            <a:lvl4pPr marL="1371600" indent="-182880">
              <a:buClr>
                <a:schemeClr val="tx2"/>
              </a:buClr>
              <a:buFont typeface="Arial" pitchFamily="34" charset="0"/>
              <a:buChar char="›"/>
              <a:defRPr sz="2000" b="0" i="0">
                <a:solidFill>
                  <a:schemeClr val="tx1"/>
                </a:solidFill>
                <a:latin typeface="Arial" pitchFamily="34" charset="0"/>
                <a:cs typeface="Arial" pitchFamily="34" charset="0"/>
              </a:defRPr>
            </a:lvl4pPr>
            <a:lvl5pPr marL="1371600" indent="-182880">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7785980" y="410512"/>
            <a:ext cx="783771" cy="771299"/>
          </a:xfrm>
          <a:prstGeom prst="rect">
            <a:avLst/>
          </a:prstGeom>
        </p:spPr>
      </p:pic>
    </p:spTree>
    <p:extLst>
      <p:ext uri="{BB962C8B-B14F-4D97-AF65-F5344CB8AC3E}">
        <p14:creationId xmlns:p14="http://schemas.microsoft.com/office/powerpoint/2010/main" val="6399797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p>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809203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73957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p:cNvSpPr>
            <a:spLocks noGrp="1"/>
          </p:cNvSpPr>
          <p:nvPr>
            <p:ph type="dt" sz="half" idx="10"/>
          </p:nvPr>
        </p:nvSpPr>
        <p:spPr/>
        <p:txBody>
          <a:bodyPr/>
          <a:lstStyle/>
          <a:p>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789391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th-TH"/>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p:cNvSpPr>
            <a:spLocks noGrp="1"/>
          </p:cNvSpPr>
          <p:nvPr>
            <p:ph type="dt" sz="half" idx="10"/>
          </p:nvPr>
        </p:nvSpPr>
        <p:spPr/>
        <p:txBody>
          <a:bodyPr/>
          <a:lstStyle/>
          <a:p>
            <a:endParaRPr lang="th-TH">
              <a:solidFill>
                <a:prstClr val="black">
                  <a:tint val="75000"/>
                </a:prstClr>
              </a:solidFill>
            </a:endParaRPr>
          </a:p>
        </p:txBody>
      </p:sp>
      <p:sp>
        <p:nvSpPr>
          <p:cNvPr id="8" name="Footer Placeholder 7"/>
          <p:cNvSpPr>
            <a:spLocks noGrp="1"/>
          </p:cNvSpPr>
          <p:nvPr>
            <p:ph type="ftr" sz="quarter" idx="11"/>
          </p:nvPr>
        </p:nvSpPr>
        <p:spPr/>
        <p:txBody>
          <a:bodyPr/>
          <a:lstStyle/>
          <a:p>
            <a:endParaRPr lang="th-TH">
              <a:solidFill>
                <a:prstClr val="black">
                  <a:tint val="75000"/>
                </a:prstClr>
              </a:solidFill>
            </a:endParaRPr>
          </a:p>
        </p:txBody>
      </p:sp>
      <p:sp>
        <p:nvSpPr>
          <p:cNvPr id="9" name="Slide Number Placeholder 8"/>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71336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Date Placeholder 2"/>
          <p:cNvSpPr>
            <a:spLocks noGrp="1"/>
          </p:cNvSpPr>
          <p:nvPr>
            <p:ph type="dt" sz="half" idx="10"/>
          </p:nvPr>
        </p:nvSpPr>
        <p:spPr/>
        <p:txBody>
          <a:bodyPr/>
          <a:lstStyle/>
          <a:p>
            <a:endParaRPr lang="th-TH">
              <a:solidFill>
                <a:prstClr val="black">
                  <a:tint val="75000"/>
                </a:prstClr>
              </a:solidFill>
            </a:endParaRPr>
          </a:p>
        </p:txBody>
      </p:sp>
      <p:sp>
        <p:nvSpPr>
          <p:cNvPr id="4" name="Footer Placeholder 3"/>
          <p:cNvSpPr>
            <a:spLocks noGrp="1"/>
          </p:cNvSpPr>
          <p:nvPr>
            <p:ph type="ftr" sz="quarter" idx="11"/>
          </p:nvPr>
        </p:nvSpPr>
        <p:spPr/>
        <p:txBody>
          <a:bodyPr/>
          <a:lstStyle/>
          <a:p>
            <a:endParaRPr lang="th-TH">
              <a:solidFill>
                <a:prstClr val="black">
                  <a:tint val="75000"/>
                </a:prstClr>
              </a:solidFill>
            </a:endParaRPr>
          </a:p>
        </p:txBody>
      </p:sp>
      <p:sp>
        <p:nvSpPr>
          <p:cNvPr id="5" name="Slide Number Placeholder 4"/>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39190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th-TH">
              <a:solidFill>
                <a:prstClr val="black">
                  <a:tint val="75000"/>
                </a:prstClr>
              </a:solidFill>
            </a:endParaRPr>
          </a:p>
        </p:txBody>
      </p:sp>
      <p:sp>
        <p:nvSpPr>
          <p:cNvPr id="3" name="Footer Placeholder 2"/>
          <p:cNvSpPr>
            <a:spLocks noGrp="1"/>
          </p:cNvSpPr>
          <p:nvPr>
            <p:ph type="ftr" sz="quarter" idx="11"/>
          </p:nvPr>
        </p:nvSpPr>
        <p:spPr/>
        <p:txBody>
          <a:bodyPr/>
          <a:lstStyle/>
          <a:p>
            <a:endParaRPr lang="th-TH">
              <a:solidFill>
                <a:prstClr val="black">
                  <a:tint val="75000"/>
                </a:prstClr>
              </a:solidFill>
            </a:endParaRPr>
          </a:p>
        </p:txBody>
      </p:sp>
      <p:sp>
        <p:nvSpPr>
          <p:cNvPr id="4" name="Slide Number Placeholder 3"/>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3383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endParaRPr lang="th-TH"/>
          </a:p>
        </p:txBody>
      </p:sp>
      <p:sp>
        <p:nvSpPr>
          <p:cNvPr id="3" name="Content Placeholder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10666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th-TH"/>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30358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th-TH">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39355-B786-45B4-A5B9-F8936036BB7E}"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894471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7" r:id="rId12"/>
    <p:sldLayoutId id="2147483680" r:id="rId13"/>
    <p:sldLayoutId id="2147483681" r:id="rId14"/>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h-TH"/>
      </a:defPPr>
      <a:lvl1pPr marL="0" algn="l" defTabSz="914377" rtl="0" eaLnBrk="1" latinLnBrk="0" hangingPunct="1">
        <a:defRPr sz="2800" kern="1200">
          <a:solidFill>
            <a:schemeClr val="tx1"/>
          </a:solidFill>
          <a:latin typeface="+mn-lt"/>
          <a:ea typeface="+mn-ea"/>
          <a:cs typeface="+mn-cs"/>
        </a:defRPr>
      </a:lvl1pPr>
      <a:lvl2pPr marL="457189" algn="l" defTabSz="914377" rtl="0" eaLnBrk="1" latinLnBrk="0" hangingPunct="1">
        <a:defRPr sz="2800" kern="1200">
          <a:solidFill>
            <a:schemeClr val="tx1"/>
          </a:solidFill>
          <a:latin typeface="+mn-lt"/>
          <a:ea typeface="+mn-ea"/>
          <a:cs typeface="+mn-cs"/>
        </a:defRPr>
      </a:lvl2pPr>
      <a:lvl3pPr marL="914377" algn="l" defTabSz="914377" rtl="0" eaLnBrk="1" latinLnBrk="0" hangingPunct="1">
        <a:defRPr sz="2800" kern="1200">
          <a:solidFill>
            <a:schemeClr val="tx1"/>
          </a:solidFill>
          <a:latin typeface="+mn-lt"/>
          <a:ea typeface="+mn-ea"/>
          <a:cs typeface="+mn-cs"/>
        </a:defRPr>
      </a:lvl3pPr>
      <a:lvl4pPr marL="1371566" algn="l" defTabSz="914377" rtl="0" eaLnBrk="1" latinLnBrk="0" hangingPunct="1">
        <a:defRPr sz="2800" kern="1200">
          <a:solidFill>
            <a:schemeClr val="tx1"/>
          </a:solidFill>
          <a:latin typeface="+mn-lt"/>
          <a:ea typeface="+mn-ea"/>
          <a:cs typeface="+mn-cs"/>
        </a:defRPr>
      </a:lvl4pPr>
      <a:lvl5pPr marL="1828754" algn="l" defTabSz="914377" rtl="0" eaLnBrk="1" latinLnBrk="0" hangingPunct="1">
        <a:defRPr sz="2800" kern="1200">
          <a:solidFill>
            <a:schemeClr val="tx1"/>
          </a:solidFill>
          <a:latin typeface="+mn-lt"/>
          <a:ea typeface="+mn-ea"/>
          <a:cs typeface="+mn-cs"/>
        </a:defRPr>
      </a:lvl5pPr>
      <a:lvl6pPr marL="2285943" algn="l" defTabSz="914377" rtl="0" eaLnBrk="1" latinLnBrk="0" hangingPunct="1">
        <a:defRPr sz="2800" kern="1200">
          <a:solidFill>
            <a:schemeClr val="tx1"/>
          </a:solidFill>
          <a:latin typeface="+mn-lt"/>
          <a:ea typeface="+mn-ea"/>
          <a:cs typeface="+mn-cs"/>
        </a:defRPr>
      </a:lvl6pPr>
      <a:lvl7pPr marL="2743131" algn="l" defTabSz="914377" rtl="0" eaLnBrk="1" latinLnBrk="0" hangingPunct="1">
        <a:defRPr sz="2800" kern="1200">
          <a:solidFill>
            <a:schemeClr val="tx1"/>
          </a:solidFill>
          <a:latin typeface="+mn-lt"/>
          <a:ea typeface="+mn-ea"/>
          <a:cs typeface="+mn-cs"/>
        </a:defRPr>
      </a:lvl7pPr>
      <a:lvl8pPr marL="3200320" algn="l" defTabSz="914377" rtl="0" eaLnBrk="1" latinLnBrk="0" hangingPunct="1">
        <a:defRPr sz="2800" kern="1200">
          <a:solidFill>
            <a:schemeClr val="tx1"/>
          </a:solidFill>
          <a:latin typeface="+mn-lt"/>
          <a:ea typeface="+mn-ea"/>
          <a:cs typeface="+mn-cs"/>
        </a:defRPr>
      </a:lvl8pPr>
      <a:lvl9pPr marL="3657509" algn="l" defTabSz="914377"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2.png"/><Relationship Id="rId4" Type="http://schemas.openxmlformats.org/officeDocument/2006/relationships/image" Target="../media/image37.jpe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2.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jpeg"/></Relationships>
</file>

<file path=ppt/slides/_rels/slide39.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hyperlink" Target="https://www.google.co.th/url?sa=i&amp;rct=j&amp;q=&amp;esrc=s&amp;source=imgres&amp;cd=&amp;ved=0ahUKEwjQ-MGW04XTAhUEO48KHVUuAnYQjRwIBw&amp;url=http://www.iconarchive.com/show/windows-8-icons-by-icons8/Data-Add-Row-icon.html&amp;psig=AFQjCNFNVYmer68YLbKrcwvMOcYbtxzA-w&amp;ust=1491218292938437" TargetMode="Externa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07.jpeg"/><Relationship Id="rId5" Type="http://schemas.openxmlformats.org/officeDocument/2006/relationships/image" Target="../media/image106.jp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9.jpe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1" y="95692"/>
            <a:ext cx="2376253" cy="885036"/>
          </a:xfrm>
          <a:prstGeom prst="rect">
            <a:avLst/>
          </a:prstGeom>
        </p:spPr>
      </p:pic>
      <p:pic>
        <p:nvPicPr>
          <p:cNvPr id="6" name="Picture 2" descr="Image result for big data analytic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676"/>
          <a:stretch/>
        </p:blipFill>
        <p:spPr bwMode="auto">
          <a:xfrm>
            <a:off x="2742905" y="4005064"/>
            <a:ext cx="5768787" cy="27783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899592" y="1615319"/>
            <a:ext cx="7992888" cy="890953"/>
          </a:xfrm>
          <a:prstGeom prst="rect">
            <a:avLst/>
          </a:prstGeom>
        </p:spPr>
        <p:txBody>
          <a:bodyPr>
            <a:no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5400" b="1" dirty="0" smtClean="0">
                <a:solidFill>
                  <a:schemeClr val="accent6">
                    <a:lumMod val="75000"/>
                  </a:schemeClr>
                </a:solidFill>
                <a:latin typeface="Arial" panose="020B0604020202020204" pitchFamily="34" charset="0"/>
                <a:cs typeface="Arial" panose="020B0604020202020204" pitchFamily="34" charset="0"/>
              </a:rPr>
              <a:t>Big Data Analytics</a:t>
            </a:r>
            <a:endParaRPr lang="en-US" sz="5400" b="1" dirty="0">
              <a:solidFill>
                <a:schemeClr val="accent6">
                  <a:lumMod val="75000"/>
                </a:schemeClr>
              </a:solidFill>
              <a:latin typeface="Arial" panose="020B0604020202020204" pitchFamily="34" charset="0"/>
              <a:cs typeface="Arial" panose="020B0604020202020204" pitchFamily="34" charset="0"/>
            </a:endParaRPr>
          </a:p>
        </p:txBody>
      </p:sp>
      <p:sp>
        <p:nvSpPr>
          <p:cNvPr id="8" name="TextBox 7"/>
          <p:cNvSpPr txBox="1"/>
          <p:nvPr/>
        </p:nvSpPr>
        <p:spPr>
          <a:xfrm>
            <a:off x="3464119" y="3163615"/>
            <a:ext cx="4420249" cy="769441"/>
          </a:xfrm>
          <a:prstGeom prst="rect">
            <a:avLst/>
          </a:prstGeom>
          <a:noFill/>
        </p:spPr>
        <p:txBody>
          <a:bodyPr wrap="none" rtlCol="0">
            <a:spAutoFit/>
          </a:bodyPr>
          <a:lstStyle/>
          <a:p>
            <a:pPr algn="r"/>
            <a:r>
              <a:rPr lang="en-US" sz="2200" b="1" dirty="0" smtClean="0">
                <a:solidFill>
                  <a:schemeClr val="bg1">
                    <a:lumMod val="50000"/>
                  </a:schemeClr>
                </a:solidFill>
                <a:latin typeface="+mj-lt"/>
              </a:rPr>
              <a:t>By Assoc</a:t>
            </a:r>
            <a:r>
              <a:rPr lang="en-US" sz="2200" b="1" dirty="0">
                <a:solidFill>
                  <a:schemeClr val="bg1">
                    <a:lumMod val="50000"/>
                  </a:schemeClr>
                </a:solidFill>
                <a:latin typeface="+mj-lt"/>
              </a:rPr>
              <a:t>. Prof. Dr. Tiranee </a:t>
            </a:r>
            <a:r>
              <a:rPr lang="en-US" sz="2200" b="1" dirty="0" smtClean="0">
                <a:solidFill>
                  <a:schemeClr val="bg1">
                    <a:lumMod val="50000"/>
                  </a:schemeClr>
                </a:solidFill>
                <a:latin typeface="+mj-lt"/>
              </a:rPr>
              <a:t>Achalakul</a:t>
            </a:r>
          </a:p>
          <a:p>
            <a:pPr algn="r"/>
            <a:r>
              <a:rPr lang="en-US" sz="2200" b="1" dirty="0" smtClean="0">
                <a:solidFill>
                  <a:schemeClr val="bg1">
                    <a:lumMod val="50000"/>
                  </a:schemeClr>
                </a:solidFill>
                <a:latin typeface="+mj-lt"/>
              </a:rPr>
              <a:t>Director, Big Data Experience Center</a:t>
            </a:r>
          </a:p>
        </p:txBody>
      </p:sp>
      <p:pic>
        <p:nvPicPr>
          <p:cNvPr id="1026" name="Picture 2"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223" b="34537"/>
          <a:stretch/>
        </p:blipFill>
        <p:spPr bwMode="auto">
          <a:xfrm>
            <a:off x="611560" y="6349339"/>
            <a:ext cx="1214600" cy="367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mutt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75" y="6093296"/>
            <a:ext cx="527993" cy="5931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23729" y="2470411"/>
            <a:ext cx="5760639" cy="523220"/>
          </a:xfrm>
          <a:prstGeom prst="rect">
            <a:avLst/>
          </a:prstGeom>
          <a:noFill/>
        </p:spPr>
        <p:txBody>
          <a:bodyPr wrap="square" rtlCol="0">
            <a:spAutoFit/>
          </a:bodyPr>
          <a:lstStyle/>
          <a:p>
            <a:pPr algn="r"/>
            <a:r>
              <a:rPr lang="en-US" sz="2800" dirty="0" smtClean="0">
                <a:solidFill>
                  <a:srgbClr val="3D599D"/>
                </a:solidFill>
                <a:latin typeface="Arial" panose="020B0604020202020204" pitchFamily="34" charset="0"/>
                <a:cs typeface="Arial" panose="020B0604020202020204" pitchFamily="34" charset="0"/>
              </a:rPr>
              <a:t>How </a:t>
            </a:r>
            <a:r>
              <a:rPr lang="en-US" sz="2800" smtClean="0">
                <a:solidFill>
                  <a:srgbClr val="3D599D"/>
                </a:solidFill>
                <a:latin typeface="Arial" panose="020B0604020202020204" pitchFamily="34" charset="0"/>
                <a:cs typeface="Arial" panose="020B0604020202020204" pitchFamily="34" charset="0"/>
              </a:rPr>
              <a:t>data fuel </a:t>
            </a:r>
            <a:r>
              <a:rPr lang="en-US" sz="2800" dirty="0" smtClean="0">
                <a:solidFill>
                  <a:srgbClr val="3D599D"/>
                </a:solidFill>
                <a:latin typeface="Arial" panose="020B0604020202020204" pitchFamily="34" charset="0"/>
                <a:cs typeface="Arial" panose="020B0604020202020204" pitchFamily="34" charset="0"/>
              </a:rPr>
              <a:t>the world</a:t>
            </a:r>
            <a:endParaRPr lang="en-US" sz="2800" dirty="0">
              <a:solidFill>
                <a:srgbClr val="3D599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30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12170" y="1182215"/>
            <a:ext cx="7134225" cy="4191001"/>
            <a:chOff x="1012170" y="1182215"/>
            <a:chExt cx="7134225" cy="4191001"/>
          </a:xfrm>
        </p:grpSpPr>
        <p:grpSp>
          <p:nvGrpSpPr>
            <p:cNvPr id="4" name="Group 3"/>
            <p:cNvGrpSpPr/>
            <p:nvPr/>
          </p:nvGrpSpPr>
          <p:grpSpPr>
            <a:xfrm>
              <a:off x="1012170" y="1182215"/>
              <a:ext cx="7134225" cy="4191001"/>
              <a:chOff x="899592" y="1412776"/>
              <a:chExt cx="7134225" cy="4191001"/>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12776"/>
                <a:ext cx="7134225" cy="4191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9632" y="1412776"/>
                <a:ext cx="1224136"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0" name="Picture 6"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300202" y="1484784"/>
              <a:ext cx="1246853" cy="106160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flipH="1">
            <a:off x="899592" y="5351472"/>
            <a:ext cx="7703435" cy="523220"/>
          </a:xfrm>
          <a:prstGeom prst="rect">
            <a:avLst/>
          </a:prstGeom>
          <a:noFill/>
        </p:spPr>
        <p:txBody>
          <a:bodyPr wrap="square" rtlCol="0">
            <a:spAutoFit/>
          </a:bodyPr>
          <a:lstStyle/>
          <a:p>
            <a:pPr algn="ctr"/>
            <a:r>
              <a:rPr lang="en-US" sz="2800" dirty="0" smtClean="0">
                <a:solidFill>
                  <a:schemeClr val="bg1">
                    <a:lumMod val="50000"/>
                  </a:schemeClr>
                </a:solidFill>
                <a:latin typeface="Arial" panose="020B0604020202020204" pitchFamily="34" charset="0"/>
                <a:cs typeface="Arial" panose="020B0604020202020204" pitchFamily="34" charset="0"/>
              </a:rPr>
              <a:t>Technologies that change our way of lives</a:t>
            </a:r>
            <a:endParaRPr lang="en-US" sz="2800" dirty="0">
              <a:solidFill>
                <a:schemeClr val="bg1">
                  <a:lumMod val="5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36279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777358"/>
            <a:ext cx="4041304" cy="2147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2996952"/>
            <a:ext cx="8938727" cy="2890188"/>
          </a:xfrm>
          <a:prstGeom prst="rect">
            <a:avLst/>
          </a:prstGeom>
        </p:spPr>
      </p:pic>
      <p:sp>
        <p:nvSpPr>
          <p:cNvPr id="4" name="Content Placeholder 3"/>
          <p:cNvSpPr txBox="1">
            <a:spLocks/>
          </p:cNvSpPr>
          <p:nvPr/>
        </p:nvSpPr>
        <p:spPr>
          <a:xfrm>
            <a:off x="611560" y="1412776"/>
            <a:ext cx="4824536" cy="1152128"/>
          </a:xfrm>
          <a:prstGeom prst="rect">
            <a:avLst/>
          </a:prstGeom>
        </p:spPr>
        <p:txBody>
          <a:bodyPr>
            <a:no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rapid development of </a:t>
            </a:r>
            <a:r>
              <a:rPr lang="en-US" sz="1800" dirty="0" smtClean="0">
                <a:latin typeface="Arial" panose="020B0604020202020204" pitchFamily="34" charset="0"/>
                <a:cs typeface="Arial" panose="020B0604020202020204" pitchFamily="34" charset="0"/>
              </a:rPr>
              <a:t>technology led </a:t>
            </a:r>
            <a:r>
              <a:rPr lang="en-US" sz="1800" dirty="0">
                <a:latin typeface="Arial" panose="020B0604020202020204" pitchFamily="34" charset="0"/>
                <a:cs typeface="Arial" panose="020B0604020202020204" pitchFamily="34" charset="0"/>
              </a:rPr>
              <a:t>to the </a:t>
            </a:r>
            <a:r>
              <a:rPr lang="en-US" sz="1800" dirty="0">
                <a:solidFill>
                  <a:srgbClr val="0070C0"/>
                </a:solidFill>
                <a:latin typeface="Arial" panose="020B0604020202020204" pitchFamily="34" charset="0"/>
                <a:cs typeface="Arial" panose="020B0604020202020204" pitchFamily="34" charset="0"/>
              </a:rPr>
              <a:t>explosive growth of data</a:t>
            </a:r>
            <a:r>
              <a:rPr lang="en-US" sz="1800" dirty="0">
                <a:latin typeface="Arial" panose="020B0604020202020204" pitchFamily="34" charset="0"/>
                <a:cs typeface="Arial" panose="020B0604020202020204" pitchFamily="34" charset="0"/>
              </a:rPr>
              <a:t> in almost every industry and business area. </a:t>
            </a:r>
            <a:endParaRPr lang="en-US" sz="1800" dirty="0">
              <a:solidFill>
                <a:srgbClr val="3D599D"/>
              </a:solidFill>
              <a:latin typeface="Arial" panose="020B0604020202020204" pitchFamily="34" charset="0"/>
              <a:cs typeface="Arial" panose="020B0604020202020204" pitchFamily="34" charset="0"/>
            </a:endParaRPr>
          </a:p>
        </p:txBody>
      </p:sp>
      <p:sp>
        <p:nvSpPr>
          <p:cNvPr id="6" name="Title 1"/>
          <p:cNvSpPr txBox="1">
            <a:spLocks/>
          </p:cNvSpPr>
          <p:nvPr/>
        </p:nvSpPr>
        <p:spPr>
          <a:xfrm>
            <a:off x="-1764704" y="836712"/>
            <a:ext cx="9226703" cy="720080"/>
          </a:xfrm>
          <a:prstGeom prst="rect">
            <a:avLst/>
          </a:prstGeom>
          <a:noFill/>
        </p:spPr>
        <p:txBody>
          <a:bodyP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accent6">
                    <a:lumMod val="75000"/>
                  </a:schemeClr>
                </a:solidFill>
                <a:latin typeface="Arial" panose="020B0604020202020204" pitchFamily="34" charset="0"/>
              </a:rPr>
              <a:t>DATA IS THE NEW OIL</a:t>
            </a:r>
            <a:endParaRPr lang="en-US" sz="3200" b="1" dirty="0">
              <a:solidFill>
                <a:schemeClr val="accent6">
                  <a:lumMod val="75000"/>
                </a:schemeClr>
              </a:solidFill>
              <a:latin typeface="Arial" panose="020B0604020202020204" pitchFamily="34" charset="0"/>
            </a:endParaRPr>
          </a:p>
        </p:txBody>
      </p:sp>
      <p:sp>
        <p:nvSpPr>
          <p:cNvPr id="3" name="TextBox 2"/>
          <p:cNvSpPr txBox="1"/>
          <p:nvPr/>
        </p:nvSpPr>
        <p:spPr>
          <a:xfrm>
            <a:off x="4765559" y="5959148"/>
            <a:ext cx="4222182" cy="707886"/>
          </a:xfrm>
          <a:prstGeom prst="rect">
            <a:avLst/>
          </a:prstGeom>
          <a:noFill/>
        </p:spPr>
        <p:txBody>
          <a:bodyPr wrap="square" rtlCol="0">
            <a:spAutoFit/>
          </a:bodyPr>
          <a:lstStyle/>
          <a:p>
            <a:pPr algn="ctr"/>
            <a:r>
              <a:rPr lang="en-US" sz="2000" dirty="0" smtClean="0">
                <a:solidFill>
                  <a:schemeClr val="accent6">
                    <a:lumMod val="75000"/>
                  </a:schemeClr>
                </a:solidFill>
                <a:latin typeface="Arial" panose="020B0604020202020204" pitchFamily="34" charset="0"/>
                <a:cs typeface="Arial" panose="020B0604020202020204" pitchFamily="34" charset="0"/>
              </a:rPr>
              <a:t>Data of great </a:t>
            </a:r>
          </a:p>
          <a:p>
            <a:pPr algn="ctr"/>
            <a:r>
              <a:rPr lang="en-US" sz="2000" dirty="0" smtClean="0">
                <a:solidFill>
                  <a:schemeClr val="accent6">
                    <a:lumMod val="75000"/>
                  </a:schemeClr>
                </a:solidFill>
                <a:latin typeface="Arial" panose="020B0604020202020204" pitchFamily="34" charset="0"/>
                <a:cs typeface="Arial" panose="020B0604020202020204" pitchFamily="34" charset="0"/>
              </a:rPr>
              <a:t>Volume, Variety, and Velocity </a:t>
            </a:r>
            <a:endParaRPr lang="en-US" sz="2000" dirty="0">
              <a:solidFill>
                <a:schemeClr val="accent6">
                  <a:lumMod val="75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71739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9228"/>
            <a:ext cx="8229600" cy="1143000"/>
          </a:xfrm>
        </p:spPr>
        <p:txBody>
          <a:bodyPr>
            <a:normAutofit/>
          </a:bodyPr>
          <a:lstStyle/>
          <a:p>
            <a:r>
              <a:rPr lang="en-US" sz="3600" b="1" dirty="0" smtClean="0">
                <a:solidFill>
                  <a:schemeClr val="accent6">
                    <a:lumMod val="75000"/>
                  </a:schemeClr>
                </a:solidFill>
                <a:latin typeface="Arial" panose="020B0604020202020204" pitchFamily="34" charset="0"/>
                <a:cs typeface="Arial" panose="020B0604020202020204" pitchFamily="34" charset="0"/>
              </a:rPr>
              <a:t>MORE THAN JUST TABLES …</a:t>
            </a:r>
            <a:endParaRPr lang="th-TH" sz="3600" b="1" dirty="0">
              <a:solidFill>
                <a:schemeClr val="accent6">
                  <a:lumMod val="75000"/>
                </a:schemeClr>
              </a:solidFill>
              <a:latin typeface="Arial" panose="020B0604020202020204"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55576" y="2726801"/>
            <a:ext cx="1966535" cy="1656184"/>
          </a:xfrm>
          <a:prstGeom prst="rect">
            <a:avLst/>
          </a:prstGeom>
        </p:spPr>
      </p:pic>
      <p:sp>
        <p:nvSpPr>
          <p:cNvPr id="6" name="TextBox 5"/>
          <p:cNvSpPr txBox="1"/>
          <p:nvPr/>
        </p:nvSpPr>
        <p:spPr>
          <a:xfrm flipH="1">
            <a:off x="478703" y="4401283"/>
            <a:ext cx="2520280" cy="523220"/>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Structured </a:t>
            </a:r>
            <a:endParaRPr lang="en-US" sz="2800" dirty="0">
              <a:latin typeface="Arial" panose="020B0604020202020204" pitchFamily="34" charset="0"/>
              <a:cs typeface="Arial" panose="020B0604020202020204" pitchFamily="34" charset="0"/>
            </a:endParaRPr>
          </a:p>
        </p:txBody>
      </p:sp>
      <p:grpSp>
        <p:nvGrpSpPr>
          <p:cNvPr id="8" name="Group 7"/>
          <p:cNvGrpSpPr/>
          <p:nvPr/>
        </p:nvGrpSpPr>
        <p:grpSpPr>
          <a:xfrm>
            <a:off x="3275856" y="1742309"/>
            <a:ext cx="5743669" cy="4154127"/>
            <a:chOff x="3275856" y="1742309"/>
            <a:chExt cx="5743669" cy="4154127"/>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779910" y="1844824"/>
              <a:ext cx="4608799" cy="2664296"/>
            </a:xfrm>
            <a:prstGeom prst="rect">
              <a:avLst/>
            </a:prstGeom>
          </p:spPr>
        </p:pic>
        <p:pic>
          <p:nvPicPr>
            <p:cNvPr id="3078" name="Picture 6" descr="Image result for sensors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7840"/>
            <a:stretch/>
          </p:blipFill>
          <p:spPr bwMode="auto">
            <a:xfrm>
              <a:off x="4001697" y="4437112"/>
              <a:ext cx="4165227" cy="9361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flipH="1">
              <a:off x="5004048" y="5373216"/>
              <a:ext cx="2520280" cy="523220"/>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Unstructured </a:t>
              </a:r>
              <a:endParaRPr lang="en-US" sz="2800" dirty="0">
                <a:latin typeface="Arial" panose="020B0604020202020204" pitchFamily="34" charset="0"/>
                <a:cs typeface="Arial" panose="020B0604020202020204" pitchFamily="34" charset="0"/>
              </a:endParaRPr>
            </a:p>
          </p:txBody>
        </p:sp>
        <p:pic>
          <p:nvPicPr>
            <p:cNvPr id="3080"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56" y="1742309"/>
              <a:ext cx="2121381" cy="19689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8123" y="1828291"/>
              <a:ext cx="1176065" cy="117606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edical mri transpar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3127" y="1916832"/>
              <a:ext cx="939636" cy="9396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76256" y="2984984"/>
              <a:ext cx="1512453" cy="14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6" name="Picture 14"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232" y="3307863"/>
              <a:ext cx="2359293" cy="104086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322615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76797" y="2605915"/>
            <a:ext cx="4081373" cy="3958326"/>
            <a:chOff x="174717" y="1360712"/>
            <a:chExt cx="4464287" cy="4347748"/>
          </a:xfrm>
        </p:grpSpPr>
        <p:cxnSp>
          <p:nvCxnSpPr>
            <p:cNvPr id="36" name="Straight Arrow Connector 35"/>
            <p:cNvCxnSpPr>
              <a:stCxn id="20" idx="0"/>
            </p:cNvCxnSpPr>
            <p:nvPr/>
          </p:nvCxnSpPr>
          <p:spPr>
            <a:xfrm flipV="1">
              <a:off x="1248636" y="3950302"/>
              <a:ext cx="874685" cy="1123572"/>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0"/>
            </p:cNvCxnSpPr>
            <p:nvPr/>
          </p:nvCxnSpPr>
          <p:spPr>
            <a:xfrm flipV="1">
              <a:off x="2044744" y="3950302"/>
              <a:ext cx="286588" cy="1123572"/>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0"/>
            </p:cNvCxnSpPr>
            <p:nvPr/>
          </p:nvCxnSpPr>
          <p:spPr>
            <a:xfrm flipH="1" flipV="1">
              <a:off x="2650902" y="3942063"/>
              <a:ext cx="152571" cy="1131811"/>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9" idx="0"/>
            </p:cNvCxnSpPr>
            <p:nvPr/>
          </p:nvCxnSpPr>
          <p:spPr>
            <a:xfrm flipH="1" flipV="1">
              <a:off x="2972379" y="3887445"/>
              <a:ext cx="609832" cy="1190675"/>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2" idx="0"/>
            </p:cNvCxnSpPr>
            <p:nvPr/>
          </p:nvCxnSpPr>
          <p:spPr>
            <a:xfrm flipH="1" flipV="1">
              <a:off x="3186343" y="3824250"/>
              <a:ext cx="1177302" cy="1270406"/>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34" idx="0"/>
            </p:cNvCxnSpPr>
            <p:nvPr/>
          </p:nvCxnSpPr>
          <p:spPr>
            <a:xfrm flipV="1">
              <a:off x="462390" y="3865418"/>
              <a:ext cx="1306995" cy="1208456"/>
            </a:xfrm>
            <a:prstGeom prst="straightConnector1">
              <a:avLst/>
            </a:prstGeom>
            <a:ln>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485905" y="2033289"/>
              <a:ext cx="1960418" cy="1995054"/>
              <a:chOff x="1468582" y="2337955"/>
              <a:chExt cx="2151928" cy="2151929"/>
            </a:xfrm>
          </p:grpSpPr>
          <p:pic>
            <p:nvPicPr>
              <p:cNvPr id="1032" name="Picture 8" descr="Image result for databa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68582" y="2337955"/>
                <a:ext cx="2151928" cy="21519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24291" y="2819897"/>
                <a:ext cx="1624741" cy="1039217"/>
              </a:xfrm>
              <a:prstGeom prst="rect">
                <a:avLst/>
              </a:prstGeom>
              <a:noFill/>
            </p:spPr>
            <p:txBody>
              <a:bodyPr wrap="none" rtlCol="0">
                <a:spAutoFit/>
              </a:bodyPr>
              <a:lstStyle/>
              <a:p>
                <a:pPr algn="ctr">
                  <a:lnSpc>
                    <a:spcPct val="150000"/>
                  </a:lnSpc>
                </a:pPr>
                <a:r>
                  <a:rPr lang="en-US" sz="1700" b="1" dirty="0" smtClean="0">
                    <a:latin typeface="Arial" panose="020B0604020202020204" pitchFamily="34" charset="0"/>
                    <a:cs typeface="Arial" panose="020B0604020202020204" pitchFamily="34" charset="0"/>
                  </a:rPr>
                  <a:t>Data </a:t>
                </a:r>
              </a:p>
              <a:p>
                <a:pPr algn="ctr">
                  <a:lnSpc>
                    <a:spcPct val="150000"/>
                  </a:lnSpc>
                </a:pPr>
                <a:r>
                  <a:rPr lang="en-US" sz="1700" b="1" dirty="0" smtClean="0">
                    <a:latin typeface="Arial" panose="020B0604020202020204" pitchFamily="34" charset="0"/>
                    <a:cs typeface="Arial" panose="020B0604020202020204" pitchFamily="34" charset="0"/>
                  </a:rPr>
                  <a:t>Warehouse</a:t>
                </a:r>
                <a:endParaRPr lang="th-TH" sz="1700" b="1" dirty="0">
                  <a:latin typeface="Arial" panose="020B0604020202020204" pitchFamily="34" charset="0"/>
                </a:endParaRPr>
              </a:p>
            </p:txBody>
          </p:sp>
        </p:grpSp>
        <p:sp>
          <p:nvSpPr>
            <p:cNvPr id="6" name="Rectangle 5"/>
            <p:cNvSpPr/>
            <p:nvPr/>
          </p:nvSpPr>
          <p:spPr>
            <a:xfrm>
              <a:off x="285560" y="4348486"/>
              <a:ext cx="4305181" cy="42602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bg1">
                    <a:lumMod val="50000"/>
                  </a:schemeClr>
                </a:solidFill>
              </a:endParaRPr>
            </a:p>
          </p:txBody>
        </p:sp>
        <p:sp>
          <p:nvSpPr>
            <p:cNvPr id="8" name="TextBox 7"/>
            <p:cNvSpPr txBox="1"/>
            <p:nvPr/>
          </p:nvSpPr>
          <p:spPr>
            <a:xfrm>
              <a:off x="530969" y="4394173"/>
              <a:ext cx="3870290" cy="400110"/>
            </a:xfrm>
            <a:prstGeom prst="rect">
              <a:avLst/>
            </a:prstGeom>
            <a:noFill/>
          </p:spPr>
          <p:txBody>
            <a:bodyPr wrap="none" rtlCol="0">
              <a:spAutoFit/>
            </a:bodyPr>
            <a:lstStyle/>
            <a:p>
              <a:pPr algn="ctr"/>
              <a:r>
                <a:rPr lang="en-US" sz="2000" dirty="0" smtClean="0">
                  <a:solidFill>
                    <a:schemeClr val="bg1">
                      <a:lumMod val="50000"/>
                    </a:schemeClr>
                  </a:solidFill>
                  <a:latin typeface="Arial" panose="020B0604020202020204" pitchFamily="34" charset="0"/>
                  <a:cs typeface="Arial" panose="020B0604020202020204" pitchFamily="34" charset="0"/>
                </a:rPr>
                <a:t>Extract, Transform &amp; Load (ETL)</a:t>
              </a:r>
              <a:endParaRPr lang="th-TH" sz="2000" dirty="0">
                <a:solidFill>
                  <a:schemeClr val="bg1">
                    <a:lumMod val="50000"/>
                  </a:schemeClr>
                </a:solidFill>
                <a:latin typeface="Arial" panose="020B0604020202020204" pitchFamily="34" charset="0"/>
              </a:endParaRPr>
            </a:p>
          </p:txBody>
        </p:sp>
        <p:grpSp>
          <p:nvGrpSpPr>
            <p:cNvPr id="13" name="Group 12"/>
            <p:cNvGrpSpPr/>
            <p:nvPr/>
          </p:nvGrpSpPr>
          <p:grpSpPr>
            <a:xfrm>
              <a:off x="174717" y="5073874"/>
              <a:ext cx="563032" cy="613804"/>
              <a:chOff x="808568" y="5073874"/>
              <a:chExt cx="563032" cy="613804"/>
            </a:xfrm>
          </p:grpSpPr>
          <p:pic>
            <p:nvPicPr>
              <p:cNvPr id="1034"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08568" y="5328342"/>
                <a:ext cx="534121"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Acct</a:t>
                </a:r>
                <a:endParaRPr lang="th-TH" sz="1400" dirty="0">
                  <a:latin typeface="Arial" panose="020B0604020202020204" pitchFamily="34" charset="0"/>
                </a:endParaRPr>
              </a:p>
            </p:txBody>
          </p:sp>
        </p:grpSp>
        <p:grpSp>
          <p:nvGrpSpPr>
            <p:cNvPr id="19" name="Group 18"/>
            <p:cNvGrpSpPr/>
            <p:nvPr/>
          </p:nvGrpSpPr>
          <p:grpSpPr>
            <a:xfrm>
              <a:off x="940181" y="5073874"/>
              <a:ext cx="633507" cy="613804"/>
              <a:chOff x="787786" y="5073874"/>
              <a:chExt cx="633507" cy="613804"/>
            </a:xfrm>
          </p:grpSpPr>
          <p:pic>
            <p:nvPicPr>
              <p:cNvPr id="20"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7786" y="5328342"/>
                <a:ext cx="633507"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Sales</a:t>
                </a:r>
                <a:endParaRPr lang="th-TH" sz="1400" dirty="0">
                  <a:latin typeface="Arial" panose="020B0604020202020204" pitchFamily="34" charset="0"/>
                </a:endParaRPr>
              </a:p>
            </p:txBody>
          </p:sp>
        </p:grpSp>
        <p:grpSp>
          <p:nvGrpSpPr>
            <p:cNvPr id="22" name="Group 21"/>
            <p:cNvGrpSpPr/>
            <p:nvPr/>
          </p:nvGrpSpPr>
          <p:grpSpPr>
            <a:xfrm>
              <a:off x="1736289" y="5073874"/>
              <a:ext cx="675409" cy="613804"/>
              <a:chOff x="787786" y="5073874"/>
              <a:chExt cx="675409" cy="613804"/>
            </a:xfrm>
          </p:grpSpPr>
          <p:pic>
            <p:nvPicPr>
              <p:cNvPr id="23"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7786" y="5328341"/>
                <a:ext cx="675409" cy="287348"/>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S</a:t>
                </a:r>
                <a:r>
                  <a:rPr lang="en-US" sz="1100" dirty="0" smtClean="0">
                    <a:latin typeface="Arial" panose="020B0604020202020204" pitchFamily="34" charset="0"/>
                    <a:cs typeface="Arial" panose="020B0604020202020204" pitchFamily="34" charset="0"/>
                  </a:rPr>
                  <a:t>upply</a:t>
                </a:r>
                <a:endParaRPr lang="th-TH" sz="1100" dirty="0">
                  <a:latin typeface="Arial" panose="020B0604020202020204" pitchFamily="34" charset="0"/>
                </a:endParaRPr>
              </a:p>
            </p:txBody>
          </p:sp>
        </p:grpSp>
        <p:grpSp>
          <p:nvGrpSpPr>
            <p:cNvPr id="25" name="Group 24"/>
            <p:cNvGrpSpPr/>
            <p:nvPr/>
          </p:nvGrpSpPr>
          <p:grpSpPr>
            <a:xfrm>
              <a:off x="2505409" y="5073874"/>
              <a:ext cx="593432" cy="613804"/>
              <a:chOff x="798177" y="5073874"/>
              <a:chExt cx="593432" cy="613804"/>
            </a:xfrm>
          </p:grpSpPr>
          <p:pic>
            <p:nvPicPr>
              <p:cNvPr id="26"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98177" y="5338733"/>
                <a:ext cx="593432"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CRM</a:t>
                </a:r>
                <a:endParaRPr lang="th-TH" sz="1400" dirty="0">
                  <a:latin typeface="Arial" panose="020B0604020202020204" pitchFamily="34" charset="0"/>
                </a:endParaRPr>
              </a:p>
            </p:txBody>
          </p:sp>
        </p:grpSp>
        <p:grpSp>
          <p:nvGrpSpPr>
            <p:cNvPr id="28" name="Group 27"/>
            <p:cNvGrpSpPr/>
            <p:nvPr/>
          </p:nvGrpSpPr>
          <p:grpSpPr>
            <a:xfrm>
              <a:off x="3306852" y="5078120"/>
              <a:ext cx="550718" cy="613804"/>
              <a:chOff x="820882" y="5073874"/>
              <a:chExt cx="550718" cy="613804"/>
            </a:xfrm>
          </p:grpSpPr>
          <p:pic>
            <p:nvPicPr>
              <p:cNvPr id="29"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70914" y="5338733"/>
                <a:ext cx="444352"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HR</a:t>
                </a:r>
                <a:endParaRPr lang="th-TH" sz="1400" dirty="0">
                  <a:latin typeface="Arial" panose="020B0604020202020204" pitchFamily="34" charset="0"/>
                </a:endParaRPr>
              </a:p>
            </p:txBody>
          </p:sp>
        </p:grpSp>
        <p:grpSp>
          <p:nvGrpSpPr>
            <p:cNvPr id="31" name="Group 30"/>
            <p:cNvGrpSpPr/>
            <p:nvPr/>
          </p:nvGrpSpPr>
          <p:grpSpPr>
            <a:xfrm>
              <a:off x="4088286" y="5094656"/>
              <a:ext cx="550718" cy="613804"/>
              <a:chOff x="820882" y="5073874"/>
              <a:chExt cx="550718" cy="613804"/>
            </a:xfrm>
          </p:grpSpPr>
          <p:pic>
            <p:nvPicPr>
              <p:cNvPr id="32" name="Picture 10"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820882" y="5073874"/>
                <a:ext cx="550718" cy="61380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850132" y="5338733"/>
                <a:ext cx="473206"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etc.</a:t>
                </a:r>
                <a:endParaRPr lang="th-TH" sz="1400" dirty="0">
                  <a:latin typeface="Arial" panose="020B0604020202020204" pitchFamily="34" charset="0"/>
                </a:endParaRPr>
              </a:p>
            </p:txBody>
          </p:sp>
        </p:grpSp>
        <p:sp>
          <p:nvSpPr>
            <p:cNvPr id="47" name="Rectangle 46"/>
            <p:cNvSpPr/>
            <p:nvPr/>
          </p:nvSpPr>
          <p:spPr>
            <a:xfrm>
              <a:off x="306341" y="1360712"/>
              <a:ext cx="4305181" cy="42602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bg1">
                    <a:lumMod val="50000"/>
                  </a:schemeClr>
                </a:solidFill>
              </a:endParaRPr>
            </a:p>
          </p:txBody>
        </p:sp>
        <p:sp>
          <p:nvSpPr>
            <p:cNvPr id="48" name="TextBox 47"/>
            <p:cNvSpPr txBox="1"/>
            <p:nvPr/>
          </p:nvSpPr>
          <p:spPr>
            <a:xfrm>
              <a:off x="537827" y="1416002"/>
              <a:ext cx="3743974" cy="400110"/>
            </a:xfrm>
            <a:prstGeom prst="rect">
              <a:avLst/>
            </a:prstGeom>
            <a:noFill/>
          </p:spPr>
          <p:txBody>
            <a:bodyPr wrap="none" rtlCol="0">
              <a:spAutoFit/>
            </a:bodyPr>
            <a:lstStyle/>
            <a:p>
              <a:pPr algn="ctr"/>
              <a:r>
                <a:rPr lang="en-US" sz="2000" dirty="0" smtClean="0">
                  <a:solidFill>
                    <a:schemeClr val="bg1">
                      <a:lumMod val="50000"/>
                    </a:schemeClr>
                  </a:solidFill>
                  <a:latin typeface="Arial" panose="020B0604020202020204" pitchFamily="34" charset="0"/>
                  <a:cs typeface="Arial" panose="020B0604020202020204" pitchFamily="34" charset="0"/>
                </a:rPr>
                <a:t>Business Intelligence Tools (BI)</a:t>
              </a:r>
              <a:endParaRPr lang="th-TH" sz="2000" dirty="0">
                <a:solidFill>
                  <a:schemeClr val="bg1">
                    <a:lumMod val="50000"/>
                  </a:schemeClr>
                </a:solidFill>
                <a:latin typeface="Arial" panose="020B0604020202020204" pitchFamily="34" charset="0"/>
              </a:endParaRPr>
            </a:p>
          </p:txBody>
        </p:sp>
        <p:sp>
          <p:nvSpPr>
            <p:cNvPr id="39" name="Up-Down Arrow 38"/>
            <p:cNvSpPr/>
            <p:nvPr/>
          </p:nvSpPr>
          <p:spPr>
            <a:xfrm>
              <a:off x="2310733" y="1820847"/>
              <a:ext cx="310762" cy="446809"/>
            </a:xfrm>
            <a:prstGeom prst="upDownArrow">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42" name="TextBox 41"/>
          <p:cNvSpPr txBox="1"/>
          <p:nvPr/>
        </p:nvSpPr>
        <p:spPr>
          <a:xfrm>
            <a:off x="467544" y="415565"/>
            <a:ext cx="3810146" cy="523220"/>
          </a:xfrm>
          <a:prstGeom prst="rect">
            <a:avLst/>
          </a:prstGeom>
          <a:noFill/>
        </p:spPr>
        <p:txBody>
          <a:bodyPr wrap="none" rtlCol="0">
            <a:spAutoFit/>
          </a:bodyPr>
          <a:lstStyle/>
          <a:p>
            <a:pPr algn="ctr"/>
            <a:r>
              <a:rPr lang="en-US" sz="2800" b="1" dirty="0" smtClean="0">
                <a:solidFill>
                  <a:schemeClr val="accent6">
                    <a:lumMod val="75000"/>
                  </a:schemeClr>
                </a:solidFill>
                <a:latin typeface="Arial" panose="020B0604020202020204" pitchFamily="34" charset="0"/>
                <a:cs typeface="Arial" panose="020B0604020202020204" pitchFamily="34" charset="0"/>
              </a:rPr>
              <a:t>Descriptive Analytics</a:t>
            </a:r>
            <a:endParaRPr lang="th-TH" sz="2800" b="1" dirty="0">
              <a:solidFill>
                <a:schemeClr val="accent6">
                  <a:lumMod val="75000"/>
                </a:schemeClr>
              </a:solidFill>
              <a:latin typeface="Arial" panose="020B0604020202020204" pitchFamily="34" charset="0"/>
            </a:endParaRPr>
          </a:p>
        </p:txBody>
      </p:sp>
      <p:cxnSp>
        <p:nvCxnSpPr>
          <p:cNvPr id="46" name="Straight Connector 45"/>
          <p:cNvCxnSpPr/>
          <p:nvPr/>
        </p:nvCxnSpPr>
        <p:spPr>
          <a:xfrm>
            <a:off x="4752017" y="2358276"/>
            <a:ext cx="17410" cy="44997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264991" y="430902"/>
            <a:ext cx="3588931" cy="523220"/>
          </a:xfrm>
          <a:prstGeom prst="rect">
            <a:avLst/>
          </a:prstGeom>
          <a:noFill/>
        </p:spPr>
        <p:txBody>
          <a:bodyPr wrap="none" rtlCol="0">
            <a:spAutoFit/>
          </a:bodyPr>
          <a:lstStyle/>
          <a:p>
            <a:pPr algn="ctr"/>
            <a:r>
              <a:rPr lang="en-US" sz="2800" b="1" dirty="0" smtClean="0">
                <a:solidFill>
                  <a:schemeClr val="accent6">
                    <a:lumMod val="75000"/>
                  </a:schemeClr>
                </a:solidFill>
                <a:latin typeface="Arial" panose="020B0604020202020204" pitchFamily="34" charset="0"/>
                <a:cs typeface="Arial" panose="020B0604020202020204" pitchFamily="34" charset="0"/>
              </a:rPr>
              <a:t>Predictive Analytics</a:t>
            </a:r>
            <a:endParaRPr lang="th-TH" sz="2800" b="1" dirty="0">
              <a:solidFill>
                <a:schemeClr val="accent6">
                  <a:lumMod val="75000"/>
                </a:schemeClr>
              </a:solidFill>
              <a:latin typeface="Arial" panose="020B0604020202020204" pitchFamily="34" charset="0"/>
            </a:endParaRPr>
          </a:p>
        </p:txBody>
      </p:sp>
      <p:grpSp>
        <p:nvGrpSpPr>
          <p:cNvPr id="55" name="Group 54"/>
          <p:cNvGrpSpPr/>
          <p:nvPr/>
        </p:nvGrpSpPr>
        <p:grpSpPr>
          <a:xfrm>
            <a:off x="4999199" y="2603923"/>
            <a:ext cx="3854258" cy="4002095"/>
            <a:chOff x="4861830" y="2109192"/>
            <a:chExt cx="4233204" cy="4358725"/>
          </a:xfrm>
        </p:grpSpPr>
        <p:pic>
          <p:nvPicPr>
            <p:cNvPr id="1038" name="Picture 14"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81052" y="2348588"/>
              <a:ext cx="3924513" cy="248348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6576703" y="3390274"/>
              <a:ext cx="1546257" cy="400110"/>
            </a:xfrm>
            <a:prstGeom prst="rect">
              <a:avLst/>
            </a:prstGeom>
            <a:noFill/>
          </p:spPr>
          <p:txBody>
            <a:bodyPr wrap="square" rtlCol="0">
              <a:spAutoFit/>
            </a:bodyPr>
            <a:lstStyle/>
            <a:p>
              <a:pPr algn="ctr"/>
              <a:r>
                <a:rPr lang="en-US" sz="2000" b="1" dirty="0" smtClean="0">
                  <a:latin typeface="Arial" panose="020B0604020202020204" pitchFamily="34" charset="0"/>
                  <a:cs typeface="Arial" panose="020B0604020202020204" pitchFamily="34" charset="0"/>
                </a:rPr>
                <a:t>Data </a:t>
              </a:r>
              <a:r>
                <a:rPr lang="en-US" sz="2000" b="1" dirty="0" smtClean="0">
                  <a:latin typeface="Arial" panose="020B0604020202020204" pitchFamily="34" charset="0"/>
                </a:rPr>
                <a:t>Lake</a:t>
              </a:r>
              <a:endParaRPr lang="en-US" sz="2000" b="1" dirty="0" smtClean="0">
                <a:latin typeface="Arial" panose="020B0604020202020204" pitchFamily="34" charset="0"/>
                <a:cs typeface="Arial" panose="020B0604020202020204" pitchFamily="34" charset="0"/>
              </a:endParaRPr>
            </a:p>
          </p:txBody>
        </p:sp>
        <p:pic>
          <p:nvPicPr>
            <p:cNvPr id="1040" name="Picture 16"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69268" y="3074548"/>
              <a:ext cx="807435" cy="53694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azur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49874" y="3415487"/>
              <a:ext cx="1253658" cy="125365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park"/>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09036" y="3898961"/>
              <a:ext cx="564016" cy="30000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4958879" y="5483709"/>
              <a:ext cx="478854" cy="91417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Related image"/>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6943470" y="5697403"/>
              <a:ext cx="900956" cy="72643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Related image"/>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6181712" y="5657291"/>
              <a:ext cx="698166" cy="77720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4" descr="Related image"/>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480638" y="5672512"/>
              <a:ext cx="669214" cy="79540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lated image"/>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7765560" y="5864729"/>
              <a:ext cx="1329474" cy="54529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6334186" y="5219958"/>
              <a:ext cx="1269899" cy="400110"/>
            </a:xfrm>
            <a:prstGeom prst="rect">
              <a:avLst/>
            </a:prstGeom>
            <a:noFill/>
          </p:spPr>
          <p:txBody>
            <a:bodyPr wrap="none" rtlCol="0">
              <a:spAutoFit/>
            </a:bodyPr>
            <a:lstStyle/>
            <a:p>
              <a:r>
                <a:rPr lang="en-US" sz="2000" dirty="0" smtClean="0">
                  <a:solidFill>
                    <a:schemeClr val="bg1">
                      <a:lumMod val="50000"/>
                    </a:schemeClr>
                  </a:solidFill>
                  <a:latin typeface="Arial" panose="020B0604020202020204" pitchFamily="34" charset="0"/>
                  <a:cs typeface="Arial" panose="020B0604020202020204" pitchFamily="34" charset="0"/>
                </a:rPr>
                <a:t>File Copy</a:t>
              </a:r>
              <a:endParaRPr lang="th-TH" sz="2000" dirty="0">
                <a:solidFill>
                  <a:schemeClr val="bg1">
                    <a:lumMod val="50000"/>
                  </a:schemeClr>
                </a:solidFill>
                <a:latin typeface="Arial" panose="020B0604020202020204" pitchFamily="34" charset="0"/>
              </a:endParaRPr>
            </a:p>
          </p:txBody>
        </p:sp>
        <p:sp>
          <p:nvSpPr>
            <p:cNvPr id="52" name="Up Arrow 51"/>
            <p:cNvSpPr/>
            <p:nvPr/>
          </p:nvSpPr>
          <p:spPr>
            <a:xfrm>
              <a:off x="6687037" y="4556735"/>
              <a:ext cx="384602" cy="603766"/>
            </a:xfrm>
            <a:prstGeom prst="up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Rectangle 73"/>
            <p:cNvSpPr/>
            <p:nvPr/>
          </p:nvSpPr>
          <p:spPr>
            <a:xfrm>
              <a:off x="4861830" y="2109192"/>
              <a:ext cx="4136698" cy="42602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bg1">
                    <a:lumMod val="50000"/>
                  </a:schemeClr>
                </a:solidFill>
              </a:endParaRPr>
            </a:p>
          </p:txBody>
        </p:sp>
        <p:sp>
          <p:nvSpPr>
            <p:cNvPr id="75" name="TextBox 74"/>
            <p:cNvSpPr txBox="1"/>
            <p:nvPr/>
          </p:nvSpPr>
          <p:spPr>
            <a:xfrm>
              <a:off x="5093315" y="2164482"/>
              <a:ext cx="3597454" cy="400110"/>
            </a:xfrm>
            <a:prstGeom prst="rect">
              <a:avLst/>
            </a:prstGeom>
            <a:noFill/>
          </p:spPr>
          <p:txBody>
            <a:bodyPr wrap="square" rtlCol="0">
              <a:spAutoFit/>
            </a:bodyPr>
            <a:lstStyle/>
            <a:p>
              <a:pPr algn="ctr"/>
              <a:r>
                <a:rPr lang="en-US" sz="2000" dirty="0" smtClean="0">
                  <a:solidFill>
                    <a:schemeClr val="bg1">
                      <a:lumMod val="50000"/>
                    </a:schemeClr>
                  </a:solidFill>
                  <a:latin typeface="Arial" panose="020B0604020202020204" pitchFamily="34" charset="0"/>
                  <a:cs typeface="Arial" panose="020B0604020202020204" pitchFamily="34" charset="0"/>
                </a:rPr>
                <a:t>Developer Environment</a:t>
              </a:r>
              <a:endParaRPr lang="th-TH" sz="2000" dirty="0">
                <a:solidFill>
                  <a:schemeClr val="bg1">
                    <a:lumMod val="50000"/>
                  </a:schemeClr>
                </a:solidFill>
                <a:latin typeface="Arial" panose="020B0604020202020204" pitchFamily="34" charset="0"/>
              </a:endParaRPr>
            </a:p>
          </p:txBody>
        </p:sp>
      </p:grpSp>
      <p:pic>
        <p:nvPicPr>
          <p:cNvPr id="1054" name="Picture 30" descr="Related image"/>
          <p:cNvPicPr>
            <a:picLocks noChangeAspect="1" noChangeArrowheads="1"/>
          </p:cNvPicPr>
          <p:nvPr/>
        </p:nvPicPr>
        <p:blipFill>
          <a:blip r:embed="rId1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4007521" y="3826529"/>
            <a:ext cx="1370730" cy="65795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elated image"/>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2551142" y="1772816"/>
            <a:ext cx="1072002" cy="69203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business app icon transparent"/>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806527" y="1883598"/>
            <a:ext cx="584478" cy="584478"/>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business app icon transparent"/>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4880355" y="1876134"/>
            <a:ext cx="867158" cy="63020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web app icon transparent"/>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160753" y="1908744"/>
            <a:ext cx="859519" cy="54572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84863" y="766445"/>
            <a:ext cx="3445801" cy="646331"/>
          </a:xfrm>
          <a:prstGeom prst="rect">
            <a:avLst/>
          </a:prstGeom>
          <a:noFill/>
        </p:spPr>
        <p:txBody>
          <a:bodyPr wrap="square" rtlCol="0">
            <a:spAutoFit/>
          </a:bodyPr>
          <a:lstStyle/>
          <a:p>
            <a:pPr algn="ctr"/>
            <a:r>
              <a:rPr lang="en-US" sz="1800" dirty="0" smtClean="0">
                <a:solidFill>
                  <a:schemeClr val="accent1">
                    <a:lumMod val="50000"/>
                  </a:schemeClr>
                </a:solidFill>
                <a:latin typeface="Arial" panose="020B0604020202020204" pitchFamily="34" charset="0"/>
                <a:cs typeface="Arial" panose="020B0604020202020204" pitchFamily="34" charset="0"/>
              </a:rPr>
              <a:t>What happened; How many; how often; where</a:t>
            </a:r>
            <a:endParaRPr lang="th-TH" sz="1800" dirty="0">
              <a:solidFill>
                <a:schemeClr val="accent1">
                  <a:lumMod val="50000"/>
                </a:schemeClr>
              </a:solidFill>
              <a:latin typeface="Arial" panose="020B0604020202020204" pitchFamily="34" charset="0"/>
            </a:endParaRPr>
          </a:p>
        </p:txBody>
      </p:sp>
      <p:sp>
        <p:nvSpPr>
          <p:cNvPr id="87" name="TextBox 86"/>
          <p:cNvSpPr txBox="1"/>
          <p:nvPr/>
        </p:nvSpPr>
        <p:spPr>
          <a:xfrm>
            <a:off x="5283699" y="752893"/>
            <a:ext cx="3445801" cy="646331"/>
          </a:xfrm>
          <a:prstGeom prst="rect">
            <a:avLst/>
          </a:prstGeom>
          <a:noFill/>
        </p:spPr>
        <p:txBody>
          <a:bodyPr wrap="square" rtlCol="0">
            <a:spAutoFit/>
          </a:bodyPr>
          <a:lstStyle/>
          <a:p>
            <a:pPr algn="ctr"/>
            <a:r>
              <a:rPr lang="en-US" sz="1800" dirty="0" smtClean="0">
                <a:solidFill>
                  <a:schemeClr val="accent1">
                    <a:lumMod val="50000"/>
                  </a:schemeClr>
                </a:solidFill>
                <a:latin typeface="Arial" panose="020B0604020202020204" pitchFamily="34" charset="0"/>
                <a:cs typeface="Arial" panose="020B0604020202020204" pitchFamily="34" charset="0"/>
              </a:rPr>
              <a:t>Project what will happen; possible outcome indication</a:t>
            </a:r>
            <a:endParaRPr lang="th-TH" sz="1800" dirty="0">
              <a:solidFill>
                <a:schemeClr val="accent1">
                  <a:lumMod val="50000"/>
                </a:schemeClr>
              </a:solidFill>
              <a:latin typeface="Arial" panose="020B0604020202020204" pitchFamily="34" charset="0"/>
            </a:endParaRPr>
          </a:p>
        </p:txBody>
      </p:sp>
    </p:spTree>
    <p:extLst>
      <p:ext uri="{BB962C8B-B14F-4D97-AF65-F5344CB8AC3E}">
        <p14:creationId xmlns:p14="http://schemas.microsoft.com/office/powerpoint/2010/main" val="37635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12" y="-27384"/>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79646">
                    <a:lumMod val="75000"/>
                  </a:srgbClr>
                </a:solidFill>
                <a:latin typeface="Arial" panose="020B0604020202020204" pitchFamily="34" charset="0"/>
              </a:rPr>
              <a:t>BIG DATA ANALYTICS</a:t>
            </a:r>
          </a:p>
        </p:txBody>
      </p:sp>
      <p:sp>
        <p:nvSpPr>
          <p:cNvPr id="3" name="Content Placeholder 2"/>
          <p:cNvSpPr>
            <a:spLocks noGrp="1"/>
          </p:cNvSpPr>
          <p:nvPr>
            <p:ph idx="1"/>
          </p:nvPr>
        </p:nvSpPr>
        <p:spPr>
          <a:xfrm>
            <a:off x="468052" y="1556792"/>
            <a:ext cx="8280920" cy="2007570"/>
          </a:xfrm>
        </p:spPr>
        <p:txBody>
          <a:bodyPr>
            <a:noAutofit/>
          </a:bodyPr>
          <a:lstStyle/>
          <a:p>
            <a:pPr marL="0" indent="0" algn="just">
              <a:lnSpc>
                <a:spcPct val="150000"/>
              </a:lnSpc>
              <a:spcBef>
                <a:spcPts val="300"/>
              </a:spcBef>
              <a:buNone/>
            </a:pPr>
            <a:r>
              <a:rPr lang="en-US" sz="2000" dirty="0">
                <a:solidFill>
                  <a:schemeClr val="bg1">
                    <a:lumMod val="50000"/>
                  </a:schemeClr>
                </a:solidFill>
                <a:latin typeface="Arial" panose="020B0604020202020204" pitchFamily="34" charset="0"/>
                <a:cs typeface="Arial" panose="020B0604020202020204" pitchFamily="34" charset="0"/>
              </a:rPr>
              <a:t>A set of fundamental concepts/principles that underlie techniques for extracting useful knowledge from large datasets containing a variety of data types.  To uncover hidden patterns, unknown correlations, market trends, customer preferences, and other useful business information</a:t>
            </a:r>
          </a:p>
          <a:p>
            <a:pPr>
              <a:lnSpc>
                <a:spcPct val="200000"/>
              </a:lnSpc>
              <a:spcBef>
                <a:spcPts val="300"/>
              </a:spcBef>
            </a:pPr>
            <a:endParaRPr lang="en-US" sz="2000" dirty="0">
              <a:solidFill>
                <a:schemeClr val="bg1">
                  <a:lumMod val="50000"/>
                </a:schemeClr>
              </a:solidFill>
              <a:latin typeface="Arial" panose="020B0604020202020204" pitchFamily="34" charset="0"/>
              <a:cs typeface="Arial" panose="020B0604020202020204" pitchFamily="34" charset="0"/>
            </a:endParaRPr>
          </a:p>
          <a:p>
            <a:pPr marL="0" indent="0">
              <a:lnSpc>
                <a:spcPct val="200000"/>
              </a:lnSpc>
              <a:spcBef>
                <a:spcPts val="300"/>
              </a:spcBef>
              <a:buNone/>
            </a:pPr>
            <a:endParaRPr lang="en-US" sz="2000" dirty="0">
              <a:solidFill>
                <a:schemeClr val="bg1">
                  <a:lumMod val="50000"/>
                </a:schemeClr>
              </a:solidFill>
              <a:latin typeface="Arial" panose="020B0604020202020204" pitchFamily="34" charset="0"/>
              <a:cs typeface="Arial" panose="020B0604020202020204" pitchFamily="34" charset="0"/>
            </a:endParaRPr>
          </a:p>
        </p:txBody>
      </p:sp>
      <p:pic>
        <p:nvPicPr>
          <p:cNvPr id="4100" name="Picture 4" descr="http://www.attunity.com/sites/default/files/prepare_data_icon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3835858"/>
            <a:ext cx="2933700" cy="2667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2267744" y="2924944"/>
            <a:ext cx="28803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92080" y="2919782"/>
            <a:ext cx="2448272" cy="51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1568246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6"/>
          <p:cNvSpPr txBox="1"/>
          <p:nvPr/>
        </p:nvSpPr>
        <p:spPr>
          <a:xfrm>
            <a:off x="2123728" y="1196752"/>
            <a:ext cx="6768751" cy="5863144"/>
          </a:xfrm>
          <a:prstGeom prst="rect">
            <a:avLst/>
          </a:prstGeom>
        </p:spPr>
        <p:txBody>
          <a:bodyPr vert="horz" wrap="square" lIns="0" tIns="0" rIns="0" bIns="0" rtlCol="0">
            <a:spAutoFit/>
          </a:bodyPr>
          <a:lstStyle/>
          <a:p>
            <a:pPr>
              <a:lnSpc>
                <a:spcPct val="150000"/>
              </a:lnSpc>
            </a:pPr>
            <a:r>
              <a:rPr lang="en-US" sz="2400" dirty="0">
                <a:solidFill>
                  <a:srgbClr val="0070C0"/>
                </a:solidFill>
                <a:latin typeface="Arial" panose="020B0604020202020204" pitchFamily="34" charset="0"/>
              </a:rPr>
              <a:t>Data Mining</a:t>
            </a:r>
          </a:p>
          <a:p>
            <a:pPr algn="just"/>
            <a:r>
              <a:rPr lang="en-US" sz="1600" dirty="0">
                <a:solidFill>
                  <a:schemeClr val="bg1">
                    <a:lumMod val="50000"/>
                  </a:schemeClr>
                </a:solidFill>
                <a:latin typeface="Arial" panose="020B0604020202020204" pitchFamily="34" charset="0"/>
                <a:cs typeface="Arial" panose="020B0604020202020204" pitchFamily="34" charset="0"/>
              </a:rPr>
              <a:t>The Computational process of discovering patterns in large data sets involving methods at the intersection of statistics, machine learning, and database systems.</a:t>
            </a:r>
          </a:p>
          <a:p>
            <a:endParaRPr lang="en-US" sz="16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en-US" sz="2400" dirty="0">
                <a:solidFill>
                  <a:srgbClr val="0070C0"/>
                </a:solidFill>
                <a:latin typeface="Arial" panose="020B0604020202020204" pitchFamily="34" charset="0"/>
              </a:rPr>
              <a:t>Text Analytics</a:t>
            </a:r>
          </a:p>
          <a:p>
            <a:pPr algn="just"/>
            <a:r>
              <a:rPr lang="en-US" sz="1600" dirty="0">
                <a:solidFill>
                  <a:schemeClr val="bg1">
                    <a:lumMod val="50000"/>
                  </a:schemeClr>
                </a:solidFill>
                <a:latin typeface="Arial" panose="020B0604020202020204" pitchFamily="34" charset="0"/>
                <a:cs typeface="Arial" panose="020B0604020202020204" pitchFamily="34" charset="0"/>
              </a:rPr>
              <a:t>The process of deriving high-quality information from </a:t>
            </a:r>
            <a:r>
              <a:rPr lang="en-US" sz="1600" b="1" dirty="0">
                <a:solidFill>
                  <a:schemeClr val="bg1">
                    <a:lumMod val="50000"/>
                  </a:schemeClr>
                </a:solidFill>
                <a:latin typeface="Arial" panose="020B0604020202020204" pitchFamily="34" charset="0"/>
                <a:cs typeface="Arial" panose="020B0604020202020204" pitchFamily="34" charset="0"/>
              </a:rPr>
              <a:t>text</a:t>
            </a:r>
            <a:r>
              <a:rPr lang="en-US" sz="1600" dirty="0">
                <a:solidFill>
                  <a:schemeClr val="bg1">
                    <a:lumMod val="50000"/>
                  </a:schemeClr>
                </a:solidFill>
                <a:latin typeface="Arial" panose="020B0604020202020204" pitchFamily="34" charset="0"/>
                <a:cs typeface="Arial" panose="020B0604020202020204" pitchFamily="34" charset="0"/>
              </a:rPr>
              <a:t>. High-quality information is typically derived through the devising of patterns and trends through means such as statistical pattern learning.</a:t>
            </a:r>
          </a:p>
          <a:p>
            <a:pPr algn="just"/>
            <a:r>
              <a:rPr lang="en-US" sz="1600" dirty="0">
                <a:solidFill>
                  <a:schemeClr val="bg1">
                    <a:lumMod val="50000"/>
                  </a:schemeClr>
                </a:solidFill>
                <a:latin typeface="Arial" panose="020B0604020202020204" pitchFamily="34" charset="0"/>
                <a:cs typeface="Arial" panose="020B0604020202020204" pitchFamily="34" charset="0"/>
              </a:rPr>
              <a:t/>
            </a:r>
            <a:br>
              <a:rPr lang="en-US" sz="1600" dirty="0">
                <a:solidFill>
                  <a:schemeClr val="bg1">
                    <a:lumMod val="50000"/>
                  </a:schemeClr>
                </a:solidFill>
                <a:latin typeface="Arial" panose="020B0604020202020204" pitchFamily="34" charset="0"/>
                <a:cs typeface="Arial" panose="020B0604020202020204" pitchFamily="34" charset="0"/>
              </a:rPr>
            </a:br>
            <a:r>
              <a:rPr lang="en-US" sz="2400" dirty="0">
                <a:solidFill>
                  <a:srgbClr val="0070C0"/>
                </a:solidFill>
                <a:latin typeface="Arial" panose="020B0604020202020204" pitchFamily="34" charset="0"/>
              </a:rPr>
              <a:t>Machine Learning /  Deep Learning</a:t>
            </a:r>
          </a:p>
          <a:p>
            <a:pPr algn="just"/>
            <a:r>
              <a:rPr lang="en-US" sz="1600" dirty="0">
                <a:solidFill>
                  <a:schemeClr val="bg1">
                    <a:lumMod val="50000"/>
                  </a:schemeClr>
                </a:solidFill>
                <a:latin typeface="Arial" panose="020B0604020202020204" pitchFamily="34" charset="0"/>
                <a:cs typeface="Arial" panose="020B0604020202020204" pitchFamily="34" charset="0"/>
              </a:rPr>
              <a:t>The science of getting computers to learn from data without having to be explicitly programmed by humans.  Machine model can teach themselves to grow and change when exposed to new data.</a:t>
            </a:r>
          </a:p>
          <a:p>
            <a:pPr algn="just"/>
            <a:endParaRPr lang="en-US" sz="1600" dirty="0">
              <a:solidFill>
                <a:schemeClr val="bg1">
                  <a:lumMod val="50000"/>
                </a:schemeClr>
              </a:solidFill>
              <a:latin typeface="Arial" panose="020B0604020202020204" pitchFamily="34" charset="0"/>
              <a:cs typeface="Arial" panose="020B0604020202020204" pitchFamily="34" charset="0"/>
            </a:endParaRPr>
          </a:p>
          <a:p>
            <a:pPr algn="just"/>
            <a:r>
              <a:rPr lang="en-US" sz="2400" dirty="0">
                <a:solidFill>
                  <a:srgbClr val="0070C0"/>
                </a:solidFill>
                <a:latin typeface="Arial" panose="020B0604020202020204" pitchFamily="34" charset="0"/>
              </a:rPr>
              <a:t>Big Data Technology</a:t>
            </a:r>
            <a:endParaRPr lang="en-US" sz="2400" dirty="0">
              <a:solidFill>
                <a:schemeClr val="bg1">
                  <a:lumMod val="50000"/>
                </a:schemeClr>
              </a:solidFill>
              <a:latin typeface="Arial" panose="020B0604020202020204" pitchFamily="34" charset="0"/>
              <a:cs typeface="Arial" panose="020B0604020202020204" pitchFamily="34" charset="0"/>
            </a:endParaRPr>
          </a:p>
          <a:p>
            <a:pPr algn="just"/>
            <a:r>
              <a:rPr lang="en-US" sz="1600" dirty="0">
                <a:solidFill>
                  <a:schemeClr val="bg1">
                    <a:lumMod val="50000"/>
                  </a:schemeClr>
                </a:solidFill>
                <a:latin typeface="Arial" panose="020B0604020202020204" pitchFamily="34" charset="0"/>
                <a:cs typeface="Arial" panose="020B0604020202020204" pitchFamily="34" charset="0"/>
              </a:rPr>
              <a:t>Technology designed to manage and process extremely large data sets that may be analyzed computationally to reveal patterns, trends, and associations, especially relating to human behavior and interactions.</a:t>
            </a:r>
          </a:p>
          <a:p>
            <a:pPr>
              <a:lnSpc>
                <a:spcPct val="150000"/>
              </a:lnSpc>
            </a:pPr>
            <a:endParaRPr lang="en-US" sz="1400" dirty="0">
              <a:solidFill>
                <a:prstClr val="black"/>
              </a:solidFill>
              <a:latin typeface="Arial" panose="020B0604020202020204" pitchFamily="34" charset="0"/>
            </a:endParaRPr>
          </a:p>
        </p:txBody>
      </p:sp>
      <p:sp>
        <p:nvSpPr>
          <p:cNvPr id="5" name="Title 1"/>
          <p:cNvSpPr txBox="1">
            <a:spLocks/>
          </p:cNvSpPr>
          <p:nvPr/>
        </p:nvSpPr>
        <p:spPr>
          <a:xfrm>
            <a:off x="1475656" y="-255054"/>
            <a:ext cx="6106832"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accent6">
                    <a:lumMod val="75000"/>
                  </a:schemeClr>
                </a:solidFill>
                <a:latin typeface="Arial" panose="020B0604020202020204" pitchFamily="34" charset="0"/>
              </a:rPr>
              <a:t>THE ANALLYTICS</a:t>
            </a:r>
            <a:endParaRPr lang="en-US" sz="3600" b="1" dirty="0">
              <a:solidFill>
                <a:schemeClr val="accent6">
                  <a:lumMod val="75000"/>
                </a:schemeClr>
              </a:solidFill>
              <a:latin typeface="Arial" panose="020B0604020202020204" pitchFamily="34" charset="0"/>
            </a:endParaRPr>
          </a:p>
        </p:txBody>
      </p:sp>
      <p:pic>
        <p:nvPicPr>
          <p:cNvPr id="6" name="Picture 2" descr="http://eonum.ch/wp-content/uploads/2015/10/icon-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5203" y="4279939"/>
            <a:ext cx="939136" cy="1040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smartdatacollective.com/sites/smartdatacollective.com/files/Icon_MagGlass.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186" y="1496422"/>
            <a:ext cx="1069069" cy="9180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ww.datanami.com/wp-content/uploads/2014/06/text-analytic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556137" y="3055802"/>
            <a:ext cx="1135543" cy="8005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0621" y="5576082"/>
            <a:ext cx="952292" cy="1055510"/>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spTree>
    <p:extLst>
      <p:ext uri="{BB962C8B-B14F-4D97-AF65-F5344CB8AC3E}">
        <p14:creationId xmlns:p14="http://schemas.microsoft.com/office/powerpoint/2010/main" val="920179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6"/>
          <p:cNvSpPr txBox="1"/>
          <p:nvPr/>
        </p:nvSpPr>
        <p:spPr>
          <a:xfrm>
            <a:off x="539552" y="1700808"/>
            <a:ext cx="7992888" cy="4339650"/>
          </a:xfrm>
          <a:prstGeom prst="rect">
            <a:avLst/>
          </a:prstGeom>
        </p:spPr>
        <p:txBody>
          <a:bodyPr vert="horz" wrap="square" lIns="0" tIns="0" rIns="0" bIns="0" rtlCol="0">
            <a:spAutoFit/>
          </a:bodyPr>
          <a:lstStyle/>
          <a:p>
            <a:pPr marL="385753" indent="-385753">
              <a:lnSpc>
                <a:spcPct val="150000"/>
              </a:lnSpc>
              <a:buFont typeface="Arial" panose="020B0604020202020204" pitchFamily="34" charset="0"/>
              <a:buChar char="•"/>
            </a:pPr>
            <a:r>
              <a:rPr lang="en-US" sz="2000" dirty="0">
                <a:solidFill>
                  <a:srgbClr val="0070C0"/>
                </a:solidFill>
                <a:latin typeface="Arial" panose="020B0604020202020204" pitchFamily="34" charset="0"/>
              </a:rPr>
              <a:t>Clustering</a:t>
            </a:r>
            <a:r>
              <a:rPr lang="en-US" sz="2400" dirty="0">
                <a:solidFill>
                  <a:prstClr val="black"/>
                </a:solidFill>
                <a:latin typeface="Arial" panose="020B0604020202020204" pitchFamily="34" charset="0"/>
              </a:rPr>
              <a:t/>
            </a:r>
            <a:br>
              <a:rPr lang="en-US" sz="2400" dirty="0">
                <a:solidFill>
                  <a:prstClr val="black"/>
                </a:solidFill>
                <a:latin typeface="Arial" panose="020B0604020202020204" pitchFamily="34" charset="0"/>
              </a:rPr>
            </a:br>
            <a:r>
              <a:rPr lang="en-US" sz="1600" dirty="0">
                <a:solidFill>
                  <a:prstClr val="black"/>
                </a:solidFill>
                <a:latin typeface="Arial" panose="020B0604020202020204" pitchFamily="34" charset="0"/>
              </a:rPr>
              <a:t>group individuals in a population by their similarity (not driven by any specific purpose).</a:t>
            </a:r>
          </a:p>
          <a:p>
            <a:pPr marL="600060" lvl="1" indent="-257168">
              <a:lnSpc>
                <a:spcPct val="150000"/>
              </a:lnSpc>
              <a:buFont typeface="Arial" panose="020B0604020202020204" pitchFamily="34" charset="0"/>
              <a:buChar char="•"/>
            </a:pPr>
            <a:r>
              <a:rPr lang="en-US" sz="1600" dirty="0">
                <a:solidFill>
                  <a:prstClr val="black"/>
                </a:solidFill>
                <a:latin typeface="Arial" panose="020B0604020202020204" pitchFamily="34" charset="0"/>
              </a:rPr>
              <a:t>Do our customers form natural groups or segments?</a:t>
            </a:r>
          </a:p>
          <a:p>
            <a:pPr marL="385753" indent="-385753">
              <a:lnSpc>
                <a:spcPct val="150000"/>
              </a:lnSpc>
              <a:buFont typeface="Arial" panose="020B0604020202020204" pitchFamily="34" charset="0"/>
              <a:buChar char="•"/>
            </a:pPr>
            <a:r>
              <a:rPr lang="en-US" sz="2000" dirty="0">
                <a:solidFill>
                  <a:srgbClr val="0070C0"/>
                </a:solidFill>
                <a:latin typeface="Arial" panose="020B0604020202020204" pitchFamily="34" charset="0"/>
              </a:rPr>
              <a:t>Co-occurrence grouping</a:t>
            </a:r>
            <a:r>
              <a:rPr lang="en-US" sz="2400" dirty="0">
                <a:solidFill>
                  <a:prstClr val="black"/>
                </a:solidFill>
                <a:latin typeface="Arial" panose="020B0604020202020204" pitchFamily="34" charset="0"/>
              </a:rPr>
              <a:t/>
            </a:r>
            <a:br>
              <a:rPr lang="en-US" sz="2400" dirty="0">
                <a:solidFill>
                  <a:prstClr val="black"/>
                </a:solidFill>
                <a:latin typeface="Arial" panose="020B0604020202020204" pitchFamily="34" charset="0"/>
              </a:rPr>
            </a:br>
            <a:r>
              <a:rPr lang="en-US" sz="1600" dirty="0">
                <a:solidFill>
                  <a:prstClr val="black"/>
                </a:solidFill>
                <a:latin typeface="Arial" panose="020B0604020202020204" pitchFamily="34" charset="0"/>
              </a:rPr>
              <a:t>find associations between entities based on transactions involving them.</a:t>
            </a:r>
          </a:p>
          <a:p>
            <a:pPr marL="600060" lvl="1" indent="-257168">
              <a:lnSpc>
                <a:spcPct val="150000"/>
              </a:lnSpc>
              <a:buFont typeface="Arial" panose="020B0604020202020204" pitchFamily="34" charset="0"/>
              <a:buChar char="•"/>
            </a:pPr>
            <a:r>
              <a:rPr lang="en-US" sz="1600" dirty="0">
                <a:solidFill>
                  <a:prstClr val="black"/>
                </a:solidFill>
                <a:latin typeface="Arial" panose="020B0604020202020204" pitchFamily="34" charset="0"/>
              </a:rPr>
              <a:t>What items are commonly purchased together?</a:t>
            </a:r>
          </a:p>
          <a:p>
            <a:pPr marL="385753" indent="-385753">
              <a:lnSpc>
                <a:spcPct val="150000"/>
              </a:lnSpc>
              <a:buFont typeface="Arial" panose="020B0604020202020204" pitchFamily="34" charset="0"/>
              <a:buChar char="•"/>
            </a:pPr>
            <a:r>
              <a:rPr lang="en-US" sz="2000" dirty="0">
                <a:solidFill>
                  <a:srgbClr val="0070C0"/>
                </a:solidFill>
                <a:latin typeface="Arial" panose="020B0604020202020204" pitchFamily="34" charset="0"/>
              </a:rPr>
              <a:t>Profiling</a:t>
            </a:r>
            <a:r>
              <a:rPr lang="en-US" sz="2400" dirty="0">
                <a:solidFill>
                  <a:prstClr val="black"/>
                </a:solidFill>
                <a:latin typeface="Arial" panose="020B0604020202020204" pitchFamily="34" charset="0"/>
              </a:rPr>
              <a:t/>
            </a:r>
            <a:br>
              <a:rPr lang="en-US" sz="2400" dirty="0">
                <a:solidFill>
                  <a:prstClr val="black"/>
                </a:solidFill>
                <a:latin typeface="Arial" panose="020B0604020202020204" pitchFamily="34" charset="0"/>
              </a:rPr>
            </a:br>
            <a:r>
              <a:rPr lang="en-US" sz="1600" dirty="0">
                <a:solidFill>
                  <a:prstClr val="black"/>
                </a:solidFill>
                <a:latin typeface="Arial" panose="020B0604020202020204" pitchFamily="34" charset="0"/>
              </a:rPr>
              <a:t>characterize the typical behavior of an individual, group, or population.</a:t>
            </a:r>
          </a:p>
          <a:p>
            <a:pPr marL="600060" lvl="1" indent="-257168">
              <a:lnSpc>
                <a:spcPct val="150000"/>
              </a:lnSpc>
              <a:buFont typeface="Arial" panose="020B0604020202020204" pitchFamily="34" charset="0"/>
              <a:buChar char="•"/>
            </a:pPr>
            <a:r>
              <a:rPr lang="en-US" sz="1600" dirty="0">
                <a:solidFill>
                  <a:prstClr val="black"/>
                </a:solidFill>
                <a:latin typeface="Arial" panose="020B0604020202020204" pitchFamily="34" charset="0"/>
              </a:rPr>
              <a:t>What is the typical cell phone usage of this customer segment ?</a:t>
            </a:r>
          </a:p>
          <a:p>
            <a:pPr marL="600060" lvl="1" indent="-257168">
              <a:lnSpc>
                <a:spcPct val="150000"/>
              </a:lnSpc>
              <a:buFont typeface="Arial" panose="020B0604020202020204" pitchFamily="34" charset="0"/>
              <a:buChar char="•"/>
            </a:pPr>
            <a:r>
              <a:rPr lang="en-US" sz="1600" dirty="0">
                <a:solidFill>
                  <a:prstClr val="black"/>
                </a:solidFill>
                <a:latin typeface="Arial" panose="020B0604020202020204" pitchFamily="34" charset="0"/>
              </a:rPr>
              <a:t>Used to establish behavior norms for anomaly detection (fraud detection)</a:t>
            </a:r>
            <a:endParaRPr lang="th-TH" sz="1600" dirty="0">
              <a:solidFill>
                <a:prstClr val="black"/>
              </a:solidFill>
              <a:latin typeface="Arial" panose="020B0604020202020204" pitchFamily="34" charset="0"/>
            </a:endParaRPr>
          </a:p>
        </p:txBody>
      </p:sp>
      <p:sp>
        <p:nvSpPr>
          <p:cNvPr id="5" name="Title 1"/>
          <p:cNvSpPr txBox="1">
            <a:spLocks/>
          </p:cNvSpPr>
          <p:nvPr/>
        </p:nvSpPr>
        <p:spPr>
          <a:xfrm>
            <a:off x="36512" y="-27384"/>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rgbClr val="F79646">
                    <a:lumMod val="75000"/>
                  </a:srgbClr>
                </a:solidFill>
                <a:latin typeface="Arial" panose="020B0604020202020204" pitchFamily="34" charset="0"/>
              </a:rPr>
              <a:t>EXAMPLE TASKS</a:t>
            </a:r>
            <a:endParaRPr lang="en-US" sz="3200" b="1" dirty="0">
              <a:solidFill>
                <a:srgbClr val="F79646">
                  <a:lumMod val="75000"/>
                </a:srgbClr>
              </a:solidFill>
              <a:latin typeface="Arial" panose="020B0604020202020204" pitchFamily="34" charset="0"/>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spTree>
    <p:extLst>
      <p:ext uri="{BB962C8B-B14F-4D97-AF65-F5344CB8AC3E}">
        <p14:creationId xmlns:p14="http://schemas.microsoft.com/office/powerpoint/2010/main" val="30141322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12" y="-27384"/>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4000" b="1" dirty="0" smtClean="0">
                <a:solidFill>
                  <a:srgbClr val="F79646">
                    <a:lumMod val="75000"/>
                  </a:srgbClr>
                </a:solidFill>
                <a:latin typeface="Arial" panose="020B0604020202020204" pitchFamily="34" charset="0"/>
              </a:rPr>
              <a:t>THE ANALYTICS</a:t>
            </a:r>
            <a:endParaRPr lang="en-US" sz="4000" b="1" dirty="0">
              <a:solidFill>
                <a:srgbClr val="F79646">
                  <a:lumMod val="75000"/>
                </a:srgbClr>
              </a:solidFill>
              <a:latin typeface="Arial" panose="020B0604020202020204" pitchFamily="34" charset="0"/>
            </a:endParaRPr>
          </a:p>
        </p:txBody>
      </p:sp>
      <p:sp>
        <p:nvSpPr>
          <p:cNvPr id="58" name="Content Placeholder 2"/>
          <p:cNvSpPr>
            <a:spLocks noGrp="1"/>
          </p:cNvSpPr>
          <p:nvPr>
            <p:ph idx="1"/>
          </p:nvPr>
        </p:nvSpPr>
        <p:spPr>
          <a:xfrm>
            <a:off x="341640" y="1561781"/>
            <a:ext cx="8568951" cy="550906"/>
          </a:xfrm>
        </p:spPr>
        <p:txBody>
          <a:bodyPr>
            <a:normAutofit fontScale="92500"/>
          </a:bodyPr>
          <a:lstStyle/>
          <a:p>
            <a:pPr marL="0" indent="0">
              <a:lnSpc>
                <a:spcPct val="150000"/>
              </a:lnSpc>
              <a:buNone/>
            </a:pPr>
            <a:r>
              <a:rPr lang="en-US" sz="1800" dirty="0" smtClean="0">
                <a:solidFill>
                  <a:schemeClr val="bg1">
                    <a:lumMod val="50000"/>
                  </a:schemeClr>
                </a:solidFill>
                <a:latin typeface="Arial" panose="020B0604020202020204" pitchFamily="34" charset="0"/>
              </a:rPr>
              <a:t>Data science </a:t>
            </a:r>
            <a:r>
              <a:rPr lang="en-US" sz="1800" dirty="0">
                <a:solidFill>
                  <a:schemeClr val="bg1">
                    <a:lumMod val="50000"/>
                  </a:schemeClr>
                </a:solidFill>
                <a:latin typeface="Arial" panose="020B0604020202020204" pitchFamily="34" charset="0"/>
              </a:rPr>
              <a:t>provides fact-based, math-based decision support </a:t>
            </a:r>
            <a:r>
              <a:rPr lang="en-US" sz="1800" i="1" dirty="0">
                <a:solidFill>
                  <a:schemeClr val="bg1">
                    <a:lumMod val="50000"/>
                  </a:schemeClr>
                </a:solidFill>
                <a:latin typeface="Arial" panose="020B0604020202020204" pitchFamily="34" charset="0"/>
              </a:rPr>
              <a:t>(Data-Driven Decision)</a:t>
            </a:r>
          </a:p>
        </p:txBody>
      </p:sp>
      <p:sp>
        <p:nvSpPr>
          <p:cNvPr id="60" name="Content Placeholder 2"/>
          <p:cNvSpPr txBox="1">
            <a:spLocks/>
          </p:cNvSpPr>
          <p:nvPr/>
        </p:nvSpPr>
        <p:spPr>
          <a:xfrm>
            <a:off x="494227" y="3676356"/>
            <a:ext cx="3672408" cy="1864682"/>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solidFill>
                  <a:srgbClr val="0070C0"/>
                </a:solidFill>
                <a:latin typeface="Arial" panose="020B0604020202020204" pitchFamily="34" charset="0"/>
              </a:rPr>
              <a:t>Descriptive Analytics</a:t>
            </a:r>
          </a:p>
          <a:p>
            <a:pPr marL="0" indent="0">
              <a:lnSpc>
                <a:spcPct val="150000"/>
              </a:lnSpc>
              <a:buFont typeface="Arial" panose="020B0604020202020204" pitchFamily="34" charset="0"/>
              <a:buNone/>
            </a:pPr>
            <a:r>
              <a:rPr lang="en-US" sz="1400" dirty="0">
                <a:solidFill>
                  <a:prstClr val="black"/>
                </a:solidFill>
                <a:latin typeface="Arial" panose="020B0604020202020204" pitchFamily="34" charset="0"/>
              </a:rPr>
              <a:t>tell you what happened; </a:t>
            </a:r>
            <a:br>
              <a:rPr lang="en-US" sz="1400" dirty="0">
                <a:solidFill>
                  <a:prstClr val="black"/>
                </a:solidFill>
                <a:latin typeface="Arial" panose="020B0604020202020204" pitchFamily="34" charset="0"/>
              </a:rPr>
            </a:br>
            <a:r>
              <a:rPr lang="en-US" sz="1400" dirty="0">
                <a:solidFill>
                  <a:prstClr val="black"/>
                </a:solidFill>
                <a:latin typeface="Arial" panose="020B0604020202020204" pitchFamily="34" charset="0"/>
              </a:rPr>
              <a:t>how many; how often; </a:t>
            </a:r>
            <a:br>
              <a:rPr lang="en-US" sz="1400" dirty="0">
                <a:solidFill>
                  <a:prstClr val="black"/>
                </a:solidFill>
                <a:latin typeface="Arial" panose="020B0604020202020204" pitchFamily="34" charset="0"/>
              </a:rPr>
            </a:br>
            <a:r>
              <a:rPr lang="en-US" sz="1400" dirty="0">
                <a:solidFill>
                  <a:prstClr val="black"/>
                </a:solidFill>
                <a:latin typeface="Arial" panose="020B0604020202020204" pitchFamily="34" charset="0"/>
              </a:rPr>
              <a:t>where critical events occur. </a:t>
            </a:r>
          </a:p>
        </p:txBody>
      </p:sp>
      <p:sp>
        <p:nvSpPr>
          <p:cNvPr id="61" name="Content Placeholder 2"/>
          <p:cNvSpPr txBox="1">
            <a:spLocks/>
          </p:cNvSpPr>
          <p:nvPr/>
        </p:nvSpPr>
        <p:spPr>
          <a:xfrm>
            <a:off x="3518056" y="3694784"/>
            <a:ext cx="2216121" cy="1864682"/>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solidFill>
                  <a:srgbClr val="0070C0"/>
                </a:solidFill>
                <a:latin typeface="Arial" panose="020B0604020202020204" pitchFamily="34" charset="0"/>
              </a:rPr>
              <a:t>Predictive Analytics</a:t>
            </a:r>
          </a:p>
          <a:p>
            <a:pPr marL="0" indent="0">
              <a:lnSpc>
                <a:spcPct val="150000"/>
              </a:lnSpc>
              <a:buFont typeface="Arial" panose="020B0604020202020204" pitchFamily="34" charset="0"/>
              <a:buNone/>
            </a:pPr>
            <a:r>
              <a:rPr lang="en-US" sz="1400" dirty="0">
                <a:solidFill>
                  <a:prstClr val="black"/>
                </a:solidFill>
                <a:latin typeface="Arial" panose="020B0604020202020204" pitchFamily="34" charset="0"/>
              </a:rPr>
              <a:t>project what will happen next; provide indications of possible outcomes if trends continue. </a:t>
            </a:r>
          </a:p>
        </p:txBody>
      </p:sp>
      <p:pic>
        <p:nvPicPr>
          <p:cNvPr id="3074" name="Picture 2" descr="http://www.bottomline.com/andera/media/20175/icon_crystalball.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3034" y="2733253"/>
            <a:ext cx="645744" cy="8273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maxstim.com/sites/default/files/graph-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227" y="2627296"/>
            <a:ext cx="1228661" cy="99504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6424135" y="3694784"/>
            <a:ext cx="2436135" cy="268654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solidFill>
                  <a:srgbClr val="0070C0"/>
                </a:solidFill>
                <a:latin typeface="Arial" panose="020B0604020202020204" pitchFamily="34" charset="0"/>
              </a:rPr>
              <a:t>Prescriptive Analytics</a:t>
            </a:r>
          </a:p>
          <a:p>
            <a:pPr marL="0" indent="0">
              <a:lnSpc>
                <a:spcPct val="150000"/>
              </a:lnSpc>
              <a:buFont typeface="Arial" panose="020B0604020202020204" pitchFamily="34" charset="0"/>
              <a:buNone/>
            </a:pPr>
            <a:r>
              <a:rPr lang="en-US" sz="1400" dirty="0">
                <a:solidFill>
                  <a:prstClr val="black"/>
                </a:solidFill>
                <a:latin typeface="Arial" panose="020B0604020202020204" pitchFamily="34" charset="0"/>
              </a:rPr>
              <a:t>Synthesizes big data to make predictions and then suggests decision options to take advantage of the predictions</a:t>
            </a:r>
          </a:p>
        </p:txBody>
      </p:sp>
      <p:pic>
        <p:nvPicPr>
          <p:cNvPr id="13" name="Picture 6" descr="https://cdn2.iconfinder.com/data/icons/medical-equipment-supplies-1/256/Pharmaceutical_Drugs-51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24135" y="2878645"/>
            <a:ext cx="743694" cy="74369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16" y="6262720"/>
            <a:ext cx="863994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165062" y="5938684"/>
            <a:ext cx="648072" cy="648072"/>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1</a:t>
            </a:r>
            <a:endParaRPr lang="en-US" dirty="0">
              <a:solidFill>
                <a:schemeClr val="tx1"/>
              </a:solidFill>
              <a:latin typeface="Arial" panose="020B0604020202020204" pitchFamily="34" charset="0"/>
              <a:cs typeface="Arial" panose="020B0604020202020204" pitchFamily="34" charset="0"/>
            </a:endParaRPr>
          </a:p>
        </p:txBody>
      </p:sp>
      <p:sp>
        <p:nvSpPr>
          <p:cNvPr id="18" name="Oval 17"/>
          <p:cNvSpPr/>
          <p:nvPr/>
        </p:nvSpPr>
        <p:spPr>
          <a:xfrm>
            <a:off x="4166635" y="5938684"/>
            <a:ext cx="648072" cy="648072"/>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2</a:t>
            </a:r>
            <a:endParaRPr lang="en-US" dirty="0">
              <a:solidFill>
                <a:schemeClr val="tx1"/>
              </a:solidFill>
              <a:latin typeface="Arial" panose="020B0604020202020204" pitchFamily="34" charset="0"/>
              <a:cs typeface="Arial" panose="020B0604020202020204" pitchFamily="34" charset="0"/>
            </a:endParaRPr>
          </a:p>
        </p:txBody>
      </p:sp>
      <p:sp>
        <p:nvSpPr>
          <p:cNvPr id="19" name="Oval 18"/>
          <p:cNvSpPr/>
          <p:nvPr/>
        </p:nvSpPr>
        <p:spPr>
          <a:xfrm>
            <a:off x="7131037" y="5949280"/>
            <a:ext cx="648072" cy="648072"/>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3</a:t>
            </a:r>
            <a:endParaRPr lang="en-US" dirty="0">
              <a:solidFill>
                <a:schemeClr val="tx1"/>
              </a:solidFill>
              <a:latin typeface="Arial" panose="020B0604020202020204" pitchFamily="34" charset="0"/>
              <a:cs typeface="Arial" panose="020B0604020202020204" pitchFamily="34" charset="0"/>
            </a:endParaRPr>
          </a:p>
        </p:txBody>
      </p:sp>
      <p:sp>
        <p:nvSpPr>
          <p:cNvPr id="20" name="Content Placeholder 2"/>
          <p:cNvSpPr txBox="1">
            <a:spLocks/>
          </p:cNvSpPr>
          <p:nvPr/>
        </p:nvSpPr>
        <p:spPr>
          <a:xfrm>
            <a:off x="324036" y="1162106"/>
            <a:ext cx="8568951" cy="550906"/>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800" dirty="0">
                <a:solidFill>
                  <a:schemeClr val="bg1">
                    <a:lumMod val="50000"/>
                  </a:schemeClr>
                </a:solidFill>
                <a:latin typeface="Arial" panose="020B0604020202020204" pitchFamily="34" charset="0"/>
              </a:rPr>
              <a:t>Big decisions need better analytics</a:t>
            </a:r>
            <a:endParaRPr lang="en-US" sz="1800" i="1" dirty="0">
              <a:solidFill>
                <a:schemeClr val="bg1">
                  <a:lumMod val="50000"/>
                </a:schemeClr>
              </a:solidFill>
              <a:latin typeface="Arial" panose="020B0604020202020204" pitchFamily="34" charset="0"/>
            </a:endParaRPr>
          </a:p>
        </p:txBody>
      </p:sp>
      <p:pic>
        <p:nvPicPr>
          <p:cNvPr id="15" name="Picture 14"/>
          <p:cNvPicPr>
            <a:picLocks noChangeAspect="1"/>
          </p:cNvPicPr>
          <p:nvPr/>
        </p:nvPicPr>
        <p:blipFill rotWithShape="1">
          <a:blip r:embed="rId6"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spTree>
    <p:extLst>
      <p:ext uri="{BB962C8B-B14F-4D97-AF65-F5344CB8AC3E}">
        <p14:creationId xmlns:p14="http://schemas.microsoft.com/office/powerpoint/2010/main" val="2642646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016" y="978323"/>
            <a:ext cx="3970784" cy="1143000"/>
          </a:xfrm>
        </p:spPr>
        <p:txBody>
          <a:bodyPr>
            <a:normAutofit fontScale="90000"/>
          </a:bodyPr>
          <a:lstStyle/>
          <a:p>
            <a:r>
              <a:rPr lang="en-US" b="1" dirty="0" smtClean="0">
                <a:solidFill>
                  <a:schemeClr val="accent6">
                    <a:lumMod val="75000"/>
                  </a:schemeClr>
                </a:solidFill>
                <a:latin typeface="Arial" panose="020B0604020202020204" pitchFamily="34" charset="0"/>
                <a:cs typeface="Arial" panose="020B0604020202020204" pitchFamily="34" charset="0"/>
              </a:rPr>
              <a:t>THE PROCESS</a:t>
            </a:r>
            <a:endParaRPr lang="en-US" b="1" dirty="0">
              <a:solidFill>
                <a:schemeClr val="accent6">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1068565" y="1196752"/>
            <a:ext cx="2874640" cy="461665"/>
          </a:xfrm>
          <a:prstGeom prst="rect">
            <a:avLst/>
          </a:prstGeom>
          <a:solidFill>
            <a:schemeClr val="bg1">
              <a:lumMod val="50000"/>
            </a:schemeClr>
          </a:solid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Data Aggregation</a:t>
            </a:r>
          </a:p>
        </p:txBody>
      </p:sp>
      <p:sp>
        <p:nvSpPr>
          <p:cNvPr id="5" name="TextBox 4"/>
          <p:cNvSpPr txBox="1"/>
          <p:nvPr/>
        </p:nvSpPr>
        <p:spPr>
          <a:xfrm>
            <a:off x="1068565" y="2094055"/>
            <a:ext cx="2874640" cy="1200329"/>
          </a:xfrm>
          <a:prstGeom prst="rect">
            <a:avLst/>
          </a:prstGeom>
          <a:solidFill>
            <a:schemeClr val="bg1">
              <a:lumMod val="50000"/>
            </a:schemeClr>
          </a:solid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Data Selection, cleaning and filtering</a:t>
            </a:r>
          </a:p>
        </p:txBody>
      </p:sp>
      <p:cxnSp>
        <p:nvCxnSpPr>
          <p:cNvPr id="6" name="Straight Arrow Connector 5"/>
          <p:cNvCxnSpPr>
            <a:stCxn id="4" idx="2"/>
            <a:endCxn id="5" idx="0"/>
          </p:cNvCxnSpPr>
          <p:nvPr/>
        </p:nvCxnSpPr>
        <p:spPr>
          <a:xfrm>
            <a:off x="2505885" y="1658417"/>
            <a:ext cx="0" cy="435638"/>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74996" y="3794797"/>
            <a:ext cx="2874640" cy="830997"/>
          </a:xfrm>
          <a:prstGeom prst="rect">
            <a:avLst/>
          </a:prstGeom>
          <a:solidFill>
            <a:schemeClr val="bg1">
              <a:lumMod val="50000"/>
            </a:schemeClr>
          </a:solid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Exploratory Analysis</a:t>
            </a:r>
          </a:p>
        </p:txBody>
      </p:sp>
      <p:cxnSp>
        <p:nvCxnSpPr>
          <p:cNvPr id="8" name="Straight Arrow Connector 7"/>
          <p:cNvCxnSpPr>
            <a:stCxn id="5" idx="2"/>
            <a:endCxn id="7" idx="0"/>
          </p:cNvCxnSpPr>
          <p:nvPr/>
        </p:nvCxnSpPr>
        <p:spPr>
          <a:xfrm>
            <a:off x="2505886" y="3294384"/>
            <a:ext cx="6431" cy="500413"/>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11565" y="3651489"/>
            <a:ext cx="2456779" cy="400110"/>
          </a:xfrm>
          <a:prstGeom prst="rect">
            <a:avLst/>
          </a:prstGeom>
          <a:solidFill>
            <a:schemeClr val="bg1">
              <a:lumMod val="50000"/>
            </a:schemeClr>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Insight Derivation</a:t>
            </a:r>
          </a:p>
        </p:txBody>
      </p:sp>
      <p:sp>
        <p:nvSpPr>
          <p:cNvPr id="10" name="TextBox 9"/>
          <p:cNvSpPr txBox="1"/>
          <p:nvPr/>
        </p:nvSpPr>
        <p:spPr>
          <a:xfrm>
            <a:off x="5211565" y="4413082"/>
            <a:ext cx="2456779" cy="400110"/>
          </a:xfrm>
          <a:prstGeom prst="rect">
            <a:avLst/>
          </a:prstGeom>
          <a:solidFill>
            <a:schemeClr val="bg1">
              <a:lumMod val="50000"/>
            </a:schemeClr>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Model Feasibility</a:t>
            </a:r>
          </a:p>
        </p:txBody>
      </p:sp>
      <p:sp>
        <p:nvSpPr>
          <p:cNvPr id="11" name="TextBox 10"/>
          <p:cNvSpPr txBox="1"/>
          <p:nvPr/>
        </p:nvSpPr>
        <p:spPr>
          <a:xfrm>
            <a:off x="1074996" y="5127575"/>
            <a:ext cx="2874640" cy="461665"/>
          </a:xfrm>
          <a:prstGeom prst="rect">
            <a:avLst/>
          </a:prstGeom>
          <a:solidFill>
            <a:schemeClr val="bg1">
              <a:lumMod val="50000"/>
            </a:schemeClr>
          </a:solid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Model Construction</a:t>
            </a:r>
          </a:p>
        </p:txBody>
      </p:sp>
      <p:sp>
        <p:nvSpPr>
          <p:cNvPr id="12" name="TextBox 11"/>
          <p:cNvSpPr txBox="1"/>
          <p:nvPr/>
        </p:nvSpPr>
        <p:spPr>
          <a:xfrm>
            <a:off x="1074996" y="6063679"/>
            <a:ext cx="2874640" cy="461665"/>
          </a:xfrm>
          <a:prstGeom prst="rect">
            <a:avLst/>
          </a:prstGeom>
          <a:solidFill>
            <a:schemeClr val="accent1">
              <a:lumMod val="75000"/>
            </a:schemeClr>
          </a:solid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Deployment</a:t>
            </a:r>
          </a:p>
        </p:txBody>
      </p:sp>
      <p:sp>
        <p:nvSpPr>
          <p:cNvPr id="13" name="TextBox 12"/>
          <p:cNvSpPr txBox="1"/>
          <p:nvPr/>
        </p:nvSpPr>
        <p:spPr>
          <a:xfrm>
            <a:off x="5220429" y="5085183"/>
            <a:ext cx="2447915" cy="400110"/>
          </a:xfrm>
          <a:prstGeom prst="rect">
            <a:avLst/>
          </a:prstGeom>
          <a:solidFill>
            <a:schemeClr val="bg1">
              <a:lumMod val="50000"/>
            </a:schemeClr>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Prediction</a:t>
            </a:r>
          </a:p>
        </p:txBody>
      </p:sp>
      <p:sp>
        <p:nvSpPr>
          <p:cNvPr id="14" name="TextBox 13"/>
          <p:cNvSpPr txBox="1"/>
          <p:nvPr/>
        </p:nvSpPr>
        <p:spPr>
          <a:xfrm>
            <a:off x="5220429" y="5765193"/>
            <a:ext cx="2447915" cy="400110"/>
          </a:xfrm>
          <a:prstGeom prst="rect">
            <a:avLst/>
          </a:prstGeom>
          <a:solidFill>
            <a:schemeClr val="bg1">
              <a:lumMod val="50000"/>
            </a:schemeClr>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Validation</a:t>
            </a:r>
          </a:p>
        </p:txBody>
      </p:sp>
      <p:cxnSp>
        <p:nvCxnSpPr>
          <p:cNvPr id="15" name="Straight Arrow Connector 14"/>
          <p:cNvCxnSpPr>
            <a:stCxn id="7" idx="2"/>
            <a:endCxn id="11" idx="0"/>
          </p:cNvCxnSpPr>
          <p:nvPr/>
        </p:nvCxnSpPr>
        <p:spPr>
          <a:xfrm>
            <a:off x="2512316" y="4625794"/>
            <a:ext cx="0" cy="501781"/>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12" idx="0"/>
          </p:cNvCxnSpPr>
          <p:nvPr/>
        </p:nvCxnSpPr>
        <p:spPr>
          <a:xfrm>
            <a:off x="2512316" y="5589240"/>
            <a:ext cx="0" cy="474439"/>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9" idx="1"/>
          </p:cNvCxnSpPr>
          <p:nvPr/>
        </p:nvCxnSpPr>
        <p:spPr>
          <a:xfrm flipV="1">
            <a:off x="3949636" y="3851545"/>
            <a:ext cx="1261928" cy="366621"/>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0" idx="1"/>
          </p:cNvCxnSpPr>
          <p:nvPr/>
        </p:nvCxnSpPr>
        <p:spPr>
          <a:xfrm>
            <a:off x="3943708" y="4226581"/>
            <a:ext cx="1267856" cy="386557"/>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3" idx="1"/>
          </p:cNvCxnSpPr>
          <p:nvPr/>
        </p:nvCxnSpPr>
        <p:spPr>
          <a:xfrm>
            <a:off x="3924404" y="5256664"/>
            <a:ext cx="1296024" cy="28575"/>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939748" y="5244008"/>
            <a:ext cx="1280680" cy="721241"/>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68565" y="282098"/>
            <a:ext cx="2874640" cy="461665"/>
          </a:xfrm>
          <a:prstGeom prst="rect">
            <a:avLst/>
          </a:prstGeom>
          <a:solidFill>
            <a:schemeClr val="accent1">
              <a:lumMod val="50000"/>
            </a:schemeClr>
          </a:solidFill>
        </p:spPr>
        <p:txBody>
          <a:bodyPr wrap="square" rtlCol="0">
            <a:spAutoFit/>
          </a:bodyPr>
          <a:lstStyle/>
          <a:p>
            <a:pPr algn="ctr"/>
            <a:r>
              <a:rPr lang="en-US" sz="2400" dirty="0" smtClean="0">
                <a:solidFill>
                  <a:schemeClr val="bg1"/>
                </a:solidFill>
                <a:latin typeface="Arial" panose="020B0604020202020204" pitchFamily="34" charset="0"/>
                <a:cs typeface="Arial" panose="020B0604020202020204" pitchFamily="34" charset="0"/>
              </a:rPr>
              <a:t>Business Question</a:t>
            </a:r>
            <a:endParaRPr lang="en-US" sz="2400" dirty="0">
              <a:solidFill>
                <a:schemeClr val="bg1"/>
              </a:solidFill>
              <a:latin typeface="Arial" panose="020B0604020202020204" pitchFamily="34" charset="0"/>
              <a:cs typeface="Arial" panose="020B0604020202020204" pitchFamily="34" charset="0"/>
            </a:endParaRPr>
          </a:p>
        </p:txBody>
      </p:sp>
      <p:cxnSp>
        <p:nvCxnSpPr>
          <p:cNvPr id="23" name="Straight Arrow Connector 22"/>
          <p:cNvCxnSpPr/>
          <p:nvPr/>
        </p:nvCxnSpPr>
        <p:spPr>
          <a:xfrm>
            <a:off x="2512316" y="743763"/>
            <a:ext cx="0" cy="435638"/>
          </a:xfrm>
          <a:prstGeom prst="straightConnector1">
            <a:avLst/>
          </a:prstGeom>
          <a:ln w="12700" cap="flat" cmpd="sng" algn="ctr">
            <a:solidFill>
              <a:schemeClr val="bg1">
                <a:lumMod val="50000"/>
              </a:schemeClr>
            </a:solidFill>
            <a:prstDash val="solid"/>
            <a:miter lim="800000"/>
            <a:headEnd type="none" w="med" len="med"/>
            <a:tailEnd type="oval" w="sm" len="med"/>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rotWithShape="1">
          <a:blip r:embed="rId2"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spTree>
    <p:extLst>
      <p:ext uri="{BB962C8B-B14F-4D97-AF65-F5344CB8AC3E}">
        <p14:creationId xmlns:p14="http://schemas.microsoft.com/office/powerpoint/2010/main" val="357826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80" y="3277278"/>
            <a:ext cx="9138029" cy="3580722"/>
            <a:chOff x="0" y="3140968"/>
            <a:chExt cx="9138029" cy="3580722"/>
          </a:xfrm>
        </p:grpSpPr>
        <p:pic>
          <p:nvPicPr>
            <p:cNvPr id="1026" name="Picture 2" descr="Image result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2301" y="3140968"/>
              <a:ext cx="6365728" cy="35807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chine learn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0" y="3140968"/>
              <a:ext cx="2915816" cy="3580722"/>
            </a:xfrm>
            <a:prstGeom prst="rect">
              <a:avLst/>
            </a:prstGeom>
            <a:noFill/>
            <a:extLst>
              <a:ext uri="{909E8E84-426E-40DD-AFC4-6F175D3DCCD1}">
                <a14:hiddenFill xmlns:a14="http://schemas.microsoft.com/office/drawing/2010/main">
                  <a:solidFill>
                    <a:srgbClr val="FFFFFF"/>
                  </a:solidFill>
                </a14:hiddenFill>
              </a:ext>
            </a:extLst>
          </p:spPr>
        </p:pic>
      </p:grpSp>
      <p:sp>
        <p:nvSpPr>
          <p:cNvPr id="44034" name="Title 3"/>
          <p:cNvSpPr>
            <a:spLocks noGrp="1"/>
          </p:cNvSpPr>
          <p:nvPr>
            <p:ph type="ctrTitle"/>
          </p:nvPr>
        </p:nvSpPr>
        <p:spPr>
          <a:xfrm>
            <a:off x="683568" y="1412776"/>
            <a:ext cx="7772400" cy="1800200"/>
          </a:xfrm>
        </p:spPr>
        <p:txBody>
          <a:bodyPr>
            <a:normAutofit fontScale="90000"/>
          </a:bodyPr>
          <a:lstStyle/>
          <a:p>
            <a:r>
              <a:rPr lang="en-US" sz="4900" b="1" dirty="0">
                <a:solidFill>
                  <a:schemeClr val="accent6">
                    <a:lumMod val="75000"/>
                  </a:schemeClr>
                </a:solidFill>
                <a:latin typeface="Arial" panose="020B0604020202020204" pitchFamily="34" charset="0"/>
                <a:cs typeface="Arial" panose="020B0604020202020204" pitchFamily="34" charset="0"/>
              </a:rPr>
              <a:t>MACHINE LEARNING </a:t>
            </a:r>
            <a:r>
              <a:rPr lang="en-US" b="1" dirty="0" smtClean="0">
                <a:solidFill>
                  <a:schemeClr val="accent6">
                    <a:lumMod val="75000"/>
                  </a:schemeClr>
                </a:solidFill>
                <a:latin typeface="Arial" panose="020B0604020202020204" pitchFamily="34" charset="0"/>
                <a:cs typeface="Arial" panose="020B0604020202020204" pitchFamily="34" charset="0"/>
              </a:rPr>
              <a:t/>
            </a:r>
            <a:br>
              <a:rPr lang="en-US" b="1" dirty="0" smtClean="0">
                <a:solidFill>
                  <a:schemeClr val="accent6">
                    <a:lumMod val="75000"/>
                  </a:schemeClr>
                </a:solidFill>
                <a:latin typeface="Arial" panose="020B0604020202020204" pitchFamily="34" charset="0"/>
                <a:cs typeface="Arial" panose="020B0604020202020204" pitchFamily="34" charset="0"/>
              </a:rPr>
            </a:br>
            <a:r>
              <a:rPr lang="en-US" sz="2700" dirty="0" smtClean="0">
                <a:solidFill>
                  <a:schemeClr val="bg1">
                    <a:lumMod val="50000"/>
                  </a:schemeClr>
                </a:solidFill>
                <a:latin typeface="Arial" panose="020B0604020202020204" pitchFamily="34" charset="0"/>
                <a:cs typeface="Arial" panose="020B0604020202020204" pitchFamily="34" charset="0"/>
              </a:rPr>
              <a:t>Learn </a:t>
            </a:r>
            <a:r>
              <a:rPr lang="en-US" sz="2700" dirty="0">
                <a:solidFill>
                  <a:schemeClr val="bg1">
                    <a:lumMod val="50000"/>
                  </a:schemeClr>
                </a:solidFill>
                <a:latin typeface="Arial" panose="020B0604020202020204" pitchFamily="34" charset="0"/>
                <a:cs typeface="Arial" panose="020B0604020202020204" pitchFamily="34" charset="0"/>
              </a:rPr>
              <a:t>from data and make predictions about </a:t>
            </a:r>
            <a:r>
              <a:rPr lang="en-US" sz="2700" dirty="0" smtClean="0">
                <a:solidFill>
                  <a:schemeClr val="bg1">
                    <a:lumMod val="50000"/>
                  </a:schemeClr>
                </a:solidFill>
                <a:latin typeface="Arial" panose="020B0604020202020204" pitchFamily="34" charset="0"/>
                <a:cs typeface="Arial" panose="020B0604020202020204" pitchFamily="34" charset="0"/>
              </a:rPr>
              <a:t>data by </a:t>
            </a:r>
            <a:br>
              <a:rPr lang="en-US" sz="2700" dirty="0" smtClean="0">
                <a:solidFill>
                  <a:schemeClr val="bg1">
                    <a:lumMod val="50000"/>
                  </a:schemeClr>
                </a:solidFill>
                <a:latin typeface="Arial" panose="020B0604020202020204" pitchFamily="34" charset="0"/>
                <a:cs typeface="Arial" panose="020B0604020202020204" pitchFamily="34" charset="0"/>
              </a:rPr>
            </a:br>
            <a:r>
              <a:rPr lang="en-US" sz="2700" dirty="0" smtClean="0">
                <a:solidFill>
                  <a:schemeClr val="bg1">
                    <a:lumMod val="50000"/>
                  </a:schemeClr>
                </a:solidFill>
                <a:latin typeface="Arial" panose="020B0604020202020204" pitchFamily="34" charset="0"/>
                <a:cs typeface="Arial" panose="020B0604020202020204" pitchFamily="34" charset="0"/>
              </a:rPr>
              <a:t>using statistics to develop self learning algorithm</a:t>
            </a:r>
            <a:endParaRPr lang="th-TH" sz="5400" dirty="0">
              <a:solidFill>
                <a:schemeClr val="bg1">
                  <a:lumMod val="50000"/>
                </a:schemeClr>
              </a:solidFill>
              <a:latin typeface="Arial" panose="020B0604020202020204" pitchFamily="34"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3636884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proximainformatica.com/wp-content/uploads/2017/01/Big-Data-Magazine-cover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4624"/>
            <a:ext cx="8390145" cy="6813376"/>
          </a:xfrm>
          <a:prstGeom prst="rect">
            <a:avLst/>
          </a:prstGeom>
          <a:noFill/>
          <a:ln>
            <a:noFill/>
          </a:ln>
        </p:spPr>
      </p:pic>
    </p:spTree>
    <p:extLst>
      <p:ext uri="{BB962C8B-B14F-4D97-AF65-F5344CB8AC3E}">
        <p14:creationId xmlns:p14="http://schemas.microsoft.com/office/powerpoint/2010/main" val="269537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en.proft.me/media/science/ml_classific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831" y="3890968"/>
            <a:ext cx="4041649" cy="30312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457200" y="274638"/>
            <a:ext cx="8229600" cy="1143000"/>
          </a:xfrm>
        </p:spPr>
        <p:txBody>
          <a:bodyPr>
            <a:normAutofit/>
          </a:bodyPr>
          <a:lstStyle/>
          <a:p>
            <a:r>
              <a:rPr lang="en-US" sz="3200" b="1" dirty="0">
                <a:solidFill>
                  <a:schemeClr val="accent6">
                    <a:lumMod val="75000"/>
                  </a:schemeClr>
                </a:solidFill>
                <a:latin typeface="Arial" panose="020B0604020202020204" pitchFamily="34" charset="0"/>
                <a:cs typeface="Arial" panose="020B0604020202020204" pitchFamily="34" charset="0"/>
              </a:rPr>
              <a:t>MACHINE LEARNING</a:t>
            </a:r>
          </a:p>
        </p:txBody>
      </p:sp>
      <p:sp>
        <p:nvSpPr>
          <p:cNvPr id="7" name="TextBox 6"/>
          <p:cNvSpPr txBox="1"/>
          <p:nvPr/>
        </p:nvSpPr>
        <p:spPr>
          <a:xfrm>
            <a:off x="323528" y="3190899"/>
            <a:ext cx="5136342" cy="3139321"/>
          </a:xfrm>
          <a:prstGeom prst="rect">
            <a:avLst/>
          </a:prstGeom>
          <a:noFill/>
        </p:spPr>
        <p:txBody>
          <a:bodyPr wrap="none" rtlCol="0">
            <a:spAutoFit/>
          </a:bodyPr>
          <a:lstStyle/>
          <a:p>
            <a:pPr>
              <a:spcBef>
                <a:spcPts val="550"/>
              </a:spcBef>
            </a:pPr>
            <a:r>
              <a:rPr lang="en-US" sz="2400" dirty="0">
                <a:solidFill>
                  <a:srgbClr val="002060"/>
                </a:solidFill>
                <a:latin typeface="Arial" panose="020B0604020202020204" pitchFamily="34" charset="0"/>
                <a:cs typeface="Arial" panose="020B0604020202020204" pitchFamily="34" charset="0"/>
              </a:rPr>
              <a:t>Machine learning is surrounding you</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Google search</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Auto Facebook photo tagging</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Email Spamming</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Games</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Chat bot</a:t>
            </a:r>
          </a:p>
          <a:p>
            <a:pPr marL="457200" indent="-457200">
              <a:spcBef>
                <a:spcPts val="550"/>
              </a:spcBef>
              <a:buFont typeface="Arial" panose="020B0604020202020204" pitchFamily="34" charset="0"/>
              <a:buChar char="•"/>
            </a:pPr>
            <a:r>
              <a:rPr lang="en-US" sz="2400" dirty="0">
                <a:latin typeface="Arial" panose="020B0604020202020204" pitchFamily="34" charset="0"/>
                <a:cs typeface="Arial" panose="020B0604020202020204" pitchFamily="34" charset="0"/>
              </a:rPr>
              <a:t>Recommender </a:t>
            </a:r>
          </a:p>
        </p:txBody>
      </p:sp>
      <p:sp>
        <p:nvSpPr>
          <p:cNvPr id="8" name="TextBox 7"/>
          <p:cNvSpPr txBox="1"/>
          <p:nvPr/>
        </p:nvSpPr>
        <p:spPr>
          <a:xfrm>
            <a:off x="323528" y="1619375"/>
            <a:ext cx="8496944" cy="1369606"/>
          </a:xfrm>
          <a:prstGeom prst="rect">
            <a:avLst/>
          </a:prstGeom>
          <a:noFill/>
        </p:spPr>
        <p:txBody>
          <a:bodyPr wrap="square" rtlCol="0">
            <a:spAutoFit/>
          </a:bodyPr>
          <a:lstStyle/>
          <a:p>
            <a:pPr>
              <a:spcBef>
                <a:spcPts val="550"/>
              </a:spcBef>
            </a:pPr>
            <a:r>
              <a:rPr lang="en-US" sz="2600" dirty="0">
                <a:latin typeface="Arial" panose="020B0604020202020204" pitchFamily="34" charset="0"/>
                <a:cs typeface="Arial" panose="020B0604020202020204" pitchFamily="34" charset="0"/>
              </a:rPr>
              <a:t>Machine Learning </a:t>
            </a:r>
          </a:p>
          <a:p>
            <a:pPr>
              <a:spcBef>
                <a:spcPts val="550"/>
              </a:spcBef>
            </a:pPr>
            <a:r>
              <a:rPr lang="en-US" sz="2600" dirty="0">
                <a:latin typeface="Arial" panose="020B0604020202020204" pitchFamily="34" charset="0"/>
                <a:cs typeface="Arial" panose="020B0604020202020204" pitchFamily="34" charset="0"/>
              </a:rPr>
              <a:t>“The science of getting computers to learn from data without having to be explicitly programmed by humans.”</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81332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obot Cleans a Room (8x Speed 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1680" y="1268760"/>
            <a:ext cx="5616624" cy="4212468"/>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3640688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6">
                    <a:lumMod val="75000"/>
                  </a:schemeClr>
                </a:solidFill>
                <a:latin typeface="Arial" panose="020B0604020202020204" pitchFamily="34" charset="0"/>
                <a:cs typeface="Arial" panose="020B0604020202020204" pitchFamily="34" charset="0"/>
              </a:rPr>
              <a:t>EARLY USE CASES</a:t>
            </a:r>
            <a:endParaRPr lang="en-US" sz="4000" b="1" dirty="0">
              <a:solidFill>
                <a:schemeClr val="accent6">
                  <a:lumMod val="75000"/>
                </a:schemeClr>
              </a:solidFill>
              <a:latin typeface="Arial" panose="020B0604020202020204" pitchFamily="34" charset="0"/>
              <a:cs typeface="Arial" panose="020B0604020202020204" pitchFamily="34" charset="0"/>
            </a:endParaRPr>
          </a:p>
        </p:txBody>
      </p:sp>
      <p:grpSp>
        <p:nvGrpSpPr>
          <p:cNvPr id="4" name="Group 3"/>
          <p:cNvGrpSpPr/>
          <p:nvPr/>
        </p:nvGrpSpPr>
        <p:grpSpPr>
          <a:xfrm>
            <a:off x="519767" y="2426968"/>
            <a:ext cx="2300671" cy="1420248"/>
            <a:chOff x="2065778" y="3219954"/>
            <a:chExt cx="3347508" cy="2066479"/>
          </a:xfrm>
        </p:grpSpPr>
        <p:pic>
          <p:nvPicPr>
            <p:cNvPr id="5" name="Picture 10" descr="http://www.image-net.org/challenges/LSVRC/2013/ILSVRC2012_val_00042692.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65778" y="3219954"/>
              <a:ext cx="3347508" cy="2066479"/>
            </a:xfrm>
            <a:prstGeom prst="rect">
              <a:avLst/>
            </a:prstGeom>
            <a:noFill/>
            <a:ln w="12700">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4717082" y="3304791"/>
              <a:ext cx="679746" cy="189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latin typeface="Arial" panose="020B0604020202020204" pitchFamily="34" charset="0"/>
                <a:cs typeface="Arial" panose="020B0604020202020204" pitchFamily="34" charset="0"/>
              </a:endParaRPr>
            </a:p>
          </p:txBody>
        </p:sp>
      </p:grpSp>
      <p:sp>
        <p:nvSpPr>
          <p:cNvPr id="7" name="TextBox 6"/>
          <p:cNvSpPr txBox="1"/>
          <p:nvPr/>
        </p:nvSpPr>
        <p:spPr>
          <a:xfrm>
            <a:off x="738" y="1700808"/>
            <a:ext cx="3347508" cy="646331"/>
          </a:xfrm>
          <a:prstGeom prst="rect">
            <a:avLst/>
          </a:prstGeom>
          <a:noFill/>
        </p:spPr>
        <p:txBody>
          <a:bodyPr wrap="square" rtlCol="0" anchor="ctr">
            <a:spAutoFit/>
          </a:bodyPr>
          <a:lstStyle/>
          <a:p>
            <a:pPr algn="ctr">
              <a:lnSpc>
                <a:spcPct val="90000"/>
              </a:lnSpc>
            </a:pPr>
            <a:r>
              <a:rPr lang="en-US" sz="2000" dirty="0">
                <a:latin typeface="Arial" panose="020B0604020202020204" pitchFamily="34" charset="0"/>
                <a:cs typeface="Arial" panose="020B0604020202020204" pitchFamily="34" charset="0"/>
              </a:rPr>
              <a:t>Image Classification, Object Detection, Localization</a:t>
            </a:r>
          </a:p>
        </p:txBody>
      </p:sp>
      <p:pic>
        <p:nvPicPr>
          <p:cNvPr id="8" name="Picture 2" descr="facial_recognition.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9952" y="2445644"/>
            <a:ext cx="1087624" cy="14202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24692" y="1907540"/>
            <a:ext cx="3347508" cy="369332"/>
          </a:xfrm>
          <a:prstGeom prst="rect">
            <a:avLst/>
          </a:prstGeom>
          <a:noFill/>
        </p:spPr>
        <p:txBody>
          <a:bodyPr wrap="square" rtlCol="0" anchor="ctr">
            <a:spAutoFit/>
          </a:bodyPr>
          <a:lstStyle/>
          <a:p>
            <a:pPr algn="ctr">
              <a:lnSpc>
                <a:spcPct val="90000"/>
              </a:lnSpc>
            </a:pPr>
            <a:r>
              <a:rPr lang="en-US" sz="2000" dirty="0">
                <a:latin typeface="Arial" panose="020B0604020202020204" pitchFamily="34" charset="0"/>
                <a:cs typeface="Arial" panose="020B0604020202020204" pitchFamily="34" charset="0"/>
              </a:rPr>
              <a:t>Face Recognition</a:t>
            </a:r>
          </a:p>
        </p:txBody>
      </p:sp>
      <p:sp>
        <p:nvSpPr>
          <p:cNvPr id="10" name="TextBox 9"/>
          <p:cNvSpPr txBox="1"/>
          <p:nvPr/>
        </p:nvSpPr>
        <p:spPr>
          <a:xfrm>
            <a:off x="6343360" y="1700808"/>
            <a:ext cx="2722678" cy="646331"/>
          </a:xfrm>
          <a:prstGeom prst="rect">
            <a:avLst/>
          </a:prstGeom>
          <a:noFill/>
        </p:spPr>
        <p:txBody>
          <a:bodyPr wrap="square" rtlCol="0" anchor="ctr">
            <a:spAutoFit/>
          </a:bodyPr>
          <a:lstStyle/>
          <a:p>
            <a:pPr algn="ctr">
              <a:lnSpc>
                <a:spcPct val="90000"/>
              </a:lnSpc>
            </a:pPr>
            <a:r>
              <a:rPr lang="en-US" sz="2000" dirty="0">
                <a:latin typeface="Arial" panose="020B0604020202020204" pitchFamily="34" charset="0"/>
                <a:cs typeface="Arial" panose="020B0604020202020204" pitchFamily="34" charset="0"/>
              </a:rPr>
              <a:t>Speech &amp; Natural Language Processing</a:t>
            </a:r>
          </a:p>
        </p:txBody>
      </p:sp>
      <p:pic>
        <p:nvPicPr>
          <p:cNvPr id="12" name="Picture 8" descr="http://clasticdetritus.wordpress.com/files/2007/11/nankai3dseismic.jpe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41775" y="5051920"/>
            <a:ext cx="2326369" cy="14703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70" y="4340827"/>
            <a:ext cx="3347508" cy="646331"/>
          </a:xfrm>
          <a:prstGeom prst="rect">
            <a:avLst/>
          </a:prstGeom>
          <a:noFill/>
        </p:spPr>
        <p:txBody>
          <a:bodyPr wrap="square" rtlCol="0" anchor="ctr">
            <a:spAutoFit/>
          </a:bodyPr>
          <a:lstStyle/>
          <a:p>
            <a:pPr algn="ctr">
              <a:lnSpc>
                <a:spcPct val="90000"/>
              </a:lnSpc>
            </a:pPr>
            <a:r>
              <a:rPr lang="en-US" sz="2000" dirty="0">
                <a:latin typeface="Arial" panose="020B0604020202020204" pitchFamily="34" charset="0"/>
                <a:cs typeface="Arial" panose="020B0604020202020204" pitchFamily="34" charset="0"/>
              </a:rPr>
              <a:t>Medical Imaging &amp; Interpretation</a:t>
            </a:r>
          </a:p>
        </p:txBody>
      </p:sp>
      <p:sp>
        <p:nvSpPr>
          <p:cNvPr id="14" name="TextBox 13"/>
          <p:cNvSpPr txBox="1"/>
          <p:nvPr/>
        </p:nvSpPr>
        <p:spPr>
          <a:xfrm>
            <a:off x="2987824" y="4340827"/>
            <a:ext cx="3347508" cy="646331"/>
          </a:xfrm>
          <a:prstGeom prst="rect">
            <a:avLst/>
          </a:prstGeom>
          <a:noFill/>
        </p:spPr>
        <p:txBody>
          <a:bodyPr wrap="square" rtlCol="0" anchor="ctr">
            <a:spAutoFit/>
          </a:bodyPr>
          <a:lstStyle/>
          <a:p>
            <a:pPr algn="ctr">
              <a:lnSpc>
                <a:spcPct val="90000"/>
              </a:lnSpc>
            </a:pPr>
            <a:r>
              <a:rPr lang="en-US" sz="2000" dirty="0">
                <a:latin typeface="Arial" panose="020B0604020202020204" pitchFamily="34" charset="0"/>
                <a:cs typeface="Arial" panose="020B0604020202020204" pitchFamily="34" charset="0"/>
              </a:rPr>
              <a:t>Seismic Imaging &amp; Interpretation</a:t>
            </a:r>
          </a:p>
        </p:txBody>
      </p:sp>
      <p:sp>
        <p:nvSpPr>
          <p:cNvPr id="15" name="TextBox 14"/>
          <p:cNvSpPr txBox="1"/>
          <p:nvPr/>
        </p:nvSpPr>
        <p:spPr>
          <a:xfrm>
            <a:off x="6009649" y="4346344"/>
            <a:ext cx="3347508" cy="646331"/>
          </a:xfrm>
          <a:prstGeom prst="rect">
            <a:avLst/>
          </a:prstGeom>
          <a:noFill/>
        </p:spPr>
        <p:txBody>
          <a:bodyPr wrap="square" rtlCol="0" anchor="ctr">
            <a:spAutoFit/>
          </a:bodyPr>
          <a:lstStyle/>
          <a:p>
            <a:pPr algn="ctr">
              <a:lnSpc>
                <a:spcPct val="90000"/>
              </a:lnSpc>
            </a:pPr>
            <a:r>
              <a:rPr lang="en-US" sz="2000" dirty="0" smtClean="0">
                <a:latin typeface="Arial" panose="020B0604020202020204" pitchFamily="34" charset="0"/>
                <a:cs typeface="Arial" panose="020B0604020202020204" pitchFamily="34" charset="0"/>
              </a:rPr>
              <a:t>Recommender </a:t>
            </a:r>
          </a:p>
          <a:p>
            <a:pPr algn="ctr">
              <a:lnSpc>
                <a:spcPct val="90000"/>
              </a:lnSpc>
            </a:pPr>
            <a:r>
              <a:rPr lang="en-US" sz="2000" dirty="0" smtClean="0">
                <a:latin typeface="Arial" panose="020B0604020202020204" pitchFamily="34" charset="0"/>
                <a:cs typeface="Arial" panose="020B0604020202020204" pitchFamily="34" charset="0"/>
              </a:rPr>
              <a:t>Systems</a:t>
            </a:r>
            <a:endParaRPr lang="en-US" sz="2000" dirty="0">
              <a:latin typeface="Arial" panose="020B0604020202020204" pitchFamily="34" charset="0"/>
              <a:cs typeface="Arial" panose="020B0604020202020204" pitchFamily="34" charset="0"/>
            </a:endParaRPr>
          </a:p>
        </p:txBody>
      </p:sp>
      <p:pic>
        <p:nvPicPr>
          <p:cNvPr id="4098" name="Picture 2"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658345" y="2426969"/>
            <a:ext cx="2112169" cy="14340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686521" y="2420888"/>
            <a:ext cx="2205959" cy="369332"/>
          </a:xfrm>
          <a:prstGeom prst="rect">
            <a:avLst/>
          </a:prstGeom>
          <a:noFill/>
        </p:spPr>
        <p:txBody>
          <a:bodyPr wrap="square" rtlCol="0">
            <a:spAutoFit/>
          </a:bodyPr>
          <a:lstStyle/>
          <a:p>
            <a:r>
              <a:rPr lang="en-US" sz="1800" dirty="0" smtClean="0">
                <a:solidFill>
                  <a:schemeClr val="bg1"/>
                </a:solidFill>
              </a:rPr>
              <a:t>CHAT BOT</a:t>
            </a:r>
            <a:endParaRPr lang="en-US" sz="1800" dirty="0">
              <a:solidFill>
                <a:schemeClr val="bg1"/>
              </a:solidFill>
            </a:endParaRPr>
          </a:p>
        </p:txBody>
      </p:sp>
      <p:pic>
        <p:nvPicPr>
          <p:cNvPr id="4100" name="Picture 4"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084167" y="4998909"/>
            <a:ext cx="2762167" cy="17116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edical imagi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0934" y="5051920"/>
            <a:ext cx="2454654" cy="14703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9" cstate="email">
            <a:extLst>
              <a:ext uri="{28A0092B-C50C-407E-A947-70E740481C1C}">
                <a14:useLocalDpi xmlns:a14="http://schemas.microsoft.com/office/drawing/2010/main"/>
              </a:ext>
            </a:extLst>
          </a:blip>
          <a:srcRect t="-1" b="-13702"/>
          <a:stretch/>
        </p:blipFill>
        <p:spPr>
          <a:xfrm>
            <a:off x="8326759" y="116632"/>
            <a:ext cx="720080" cy="813028"/>
          </a:xfrm>
          <a:prstGeom prst="rect">
            <a:avLst/>
          </a:prstGeom>
        </p:spPr>
      </p:pic>
    </p:spTree>
    <p:extLst>
      <p:ext uri="{BB962C8B-B14F-4D97-AF65-F5344CB8AC3E}">
        <p14:creationId xmlns:p14="http://schemas.microsoft.com/office/powerpoint/2010/main" val="253373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628040"/>
            <a:ext cx="7128792" cy="1143000"/>
          </a:xfrm>
        </p:spPr>
        <p:txBody>
          <a:bodyPr>
            <a:noAutofit/>
          </a:bodyPr>
          <a:lstStyle/>
          <a:p>
            <a:r>
              <a:rPr lang="en-US" sz="3200" b="1" dirty="0" smtClean="0">
                <a:solidFill>
                  <a:schemeClr val="accent6">
                    <a:lumMod val="75000"/>
                  </a:schemeClr>
                </a:solidFill>
                <a:latin typeface="Arial" panose="020B0604020202020204" pitchFamily="34" charset="0"/>
                <a:cs typeface="Arial" panose="020B0604020202020204" pitchFamily="34" charset="0"/>
              </a:rPr>
              <a:t>ANSWERING </a:t>
            </a:r>
            <a:br>
              <a:rPr lang="en-US" sz="3200" b="1" dirty="0" smtClean="0">
                <a:solidFill>
                  <a:schemeClr val="accent6">
                    <a:lumMod val="75000"/>
                  </a:schemeClr>
                </a:solidFill>
                <a:latin typeface="Arial" panose="020B0604020202020204" pitchFamily="34" charset="0"/>
                <a:cs typeface="Arial" panose="020B0604020202020204" pitchFamily="34" charset="0"/>
              </a:rPr>
            </a:br>
            <a:r>
              <a:rPr lang="en-US" sz="3200" b="1" dirty="0" smtClean="0">
                <a:solidFill>
                  <a:schemeClr val="accent6">
                    <a:lumMod val="75000"/>
                  </a:schemeClr>
                </a:solidFill>
                <a:latin typeface="Arial" panose="020B0604020202020204" pitchFamily="34" charset="0"/>
                <a:cs typeface="Arial" panose="020B0604020202020204" pitchFamily="34" charset="0"/>
              </a:rPr>
              <a:t>BUSINESS QUESTIONS</a:t>
            </a:r>
            <a:endParaRPr lang="en-US" sz="3200"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9552" y="2287413"/>
            <a:ext cx="8229600" cy="4525963"/>
          </a:xfrm>
        </p:spPr>
        <p:txBody>
          <a:bodyPr>
            <a:normAutofit fontScale="62500" lnSpcReduction="20000"/>
          </a:bodyPr>
          <a:lstStyle/>
          <a:p>
            <a:pPr>
              <a:lnSpc>
                <a:spcPct val="120000"/>
              </a:lnSpc>
              <a:spcBef>
                <a:spcPts val="650"/>
              </a:spcBef>
            </a:pPr>
            <a:r>
              <a:rPr lang="en-US" dirty="0">
                <a:latin typeface="Arial" panose="020B0604020202020204" pitchFamily="34" charset="0"/>
                <a:cs typeface="Arial" panose="020B0604020202020204" pitchFamily="34" charset="0"/>
              </a:rPr>
              <a:t>Who are the most profitable customers?</a:t>
            </a:r>
          </a:p>
          <a:p>
            <a:pPr lvl="1">
              <a:lnSpc>
                <a:spcPct val="120000"/>
              </a:lnSpc>
              <a:spcBef>
                <a:spcPts val="650"/>
              </a:spcBef>
            </a:pPr>
            <a:r>
              <a:rPr lang="en-US" dirty="0">
                <a:latin typeface="Arial" panose="020B0604020202020204" pitchFamily="34" charset="0"/>
                <a:cs typeface="Arial" panose="020B0604020202020204" pitchFamily="34" charset="0"/>
              </a:rPr>
              <a:t>A straightforward database query, if “profitable” can be defined clearly.</a:t>
            </a:r>
          </a:p>
          <a:p>
            <a:pPr>
              <a:lnSpc>
                <a:spcPct val="120000"/>
              </a:lnSpc>
              <a:spcBef>
                <a:spcPts val="650"/>
              </a:spcBef>
            </a:pPr>
            <a:r>
              <a:rPr lang="en-US" dirty="0">
                <a:latin typeface="Arial" panose="020B0604020202020204" pitchFamily="34" charset="0"/>
                <a:cs typeface="Arial" panose="020B0604020202020204" pitchFamily="34" charset="0"/>
              </a:rPr>
              <a:t>Is there really a difference between the profitable customers and the average customer?</a:t>
            </a:r>
          </a:p>
          <a:p>
            <a:pPr lvl="1">
              <a:lnSpc>
                <a:spcPct val="120000"/>
              </a:lnSpc>
              <a:spcBef>
                <a:spcPts val="650"/>
              </a:spcBef>
            </a:pPr>
            <a:r>
              <a:rPr lang="en-US" dirty="0">
                <a:latin typeface="Arial" panose="020B0604020202020204" pitchFamily="34" charset="0"/>
                <a:cs typeface="Arial" panose="020B0604020202020204" pitchFamily="34" charset="0"/>
              </a:rPr>
              <a:t>Statistical Hypothesis testing</a:t>
            </a:r>
          </a:p>
          <a:p>
            <a:pPr>
              <a:lnSpc>
                <a:spcPct val="120000"/>
              </a:lnSpc>
              <a:spcBef>
                <a:spcPts val="650"/>
              </a:spcBef>
            </a:pPr>
            <a:r>
              <a:rPr lang="en-US" dirty="0">
                <a:latin typeface="Arial" panose="020B0604020202020204" pitchFamily="34" charset="0"/>
                <a:cs typeface="Arial" panose="020B0604020202020204" pitchFamily="34" charset="0"/>
              </a:rPr>
              <a:t>But who really are these customers? Can I characterize them?</a:t>
            </a:r>
          </a:p>
          <a:p>
            <a:pPr lvl="1">
              <a:lnSpc>
                <a:spcPct val="120000"/>
              </a:lnSpc>
              <a:spcBef>
                <a:spcPts val="650"/>
              </a:spcBef>
            </a:pPr>
            <a:r>
              <a:rPr lang="en-US" dirty="0">
                <a:latin typeface="Arial" panose="020B0604020202020204" pitchFamily="34" charset="0"/>
                <a:cs typeface="Arial" panose="020B0604020202020204" pitchFamily="34" charset="0"/>
              </a:rPr>
              <a:t>Automated pattern finding</a:t>
            </a:r>
          </a:p>
          <a:p>
            <a:pPr>
              <a:lnSpc>
                <a:spcPct val="120000"/>
              </a:lnSpc>
              <a:spcBef>
                <a:spcPts val="650"/>
              </a:spcBef>
            </a:pPr>
            <a:r>
              <a:rPr lang="en-US" dirty="0" smtClean="0">
                <a:latin typeface="Arial" panose="020B0604020202020204" pitchFamily="34" charset="0"/>
                <a:cs typeface="Arial" panose="020B0604020202020204" pitchFamily="34" charset="0"/>
              </a:rPr>
              <a:t>Will some new customer be profitable ?  How much revenue can I expect?</a:t>
            </a:r>
          </a:p>
          <a:p>
            <a:pPr lvl="1">
              <a:lnSpc>
                <a:spcPct val="120000"/>
              </a:lnSpc>
              <a:spcBef>
                <a:spcPts val="650"/>
              </a:spcBef>
            </a:pPr>
            <a:r>
              <a:rPr lang="en-US" dirty="0" smtClean="0">
                <a:latin typeface="Arial" panose="020B0604020202020204" pitchFamily="34" charset="0"/>
                <a:cs typeface="Arial" panose="020B0604020202020204" pitchFamily="34" charset="0"/>
              </a:rPr>
              <a:t>Predictive model of profitability</a:t>
            </a:r>
          </a:p>
        </p:txBody>
      </p:sp>
      <p:pic>
        <p:nvPicPr>
          <p:cNvPr id="2050" name="Picture 2" descr="http://cdn.mysitemyway.com/etc-mysitemyway/icons/legacy-previews/icons-256/3d-transparent-glass-icons-business/076010-3d-transparent-glass-icon-business-dollar-soli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99592" y="332655"/>
            <a:ext cx="1584176" cy="15841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spTree>
    <p:extLst>
      <p:ext uri="{BB962C8B-B14F-4D97-AF65-F5344CB8AC3E}">
        <p14:creationId xmlns:p14="http://schemas.microsoft.com/office/powerpoint/2010/main" val="1429789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457200"/>
            <a:ext cx="8252460" cy="5942511"/>
            <a:chOff x="457200" y="838200"/>
            <a:chExt cx="8252460" cy="556151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14400"/>
              <a:ext cx="7947660" cy="5485311"/>
            </a:xfrm>
            <a:prstGeom prst="rect">
              <a:avLst/>
            </a:prstGeom>
          </p:spPr>
        </p:pic>
        <p:sp>
          <p:nvSpPr>
            <p:cNvPr id="5" name="Rectangle 4"/>
            <p:cNvSpPr/>
            <p:nvPr/>
          </p:nvSpPr>
          <p:spPr>
            <a:xfrm>
              <a:off x="457200" y="838200"/>
              <a:ext cx="762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3952570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6512" y="0"/>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79646">
                    <a:lumMod val="75000"/>
                  </a:srgbClr>
                </a:solidFill>
                <a:latin typeface="Arial" panose="020B0604020202020204" pitchFamily="34" charset="0"/>
              </a:rPr>
              <a:t>CUSTOMER INSIGHTS</a:t>
            </a:r>
          </a:p>
        </p:txBody>
      </p:sp>
      <p:sp>
        <p:nvSpPr>
          <p:cNvPr id="5" name="TextBox 4"/>
          <p:cNvSpPr txBox="1"/>
          <p:nvPr/>
        </p:nvSpPr>
        <p:spPr>
          <a:xfrm>
            <a:off x="512533" y="4941168"/>
            <a:ext cx="8424936" cy="1200329"/>
          </a:xfrm>
          <a:prstGeom prst="rect">
            <a:avLst/>
          </a:prstGeom>
          <a:noFill/>
        </p:spPr>
        <p:txBody>
          <a:bodyPr wrap="square" rtlCol="0">
            <a:spAutoFit/>
          </a:bodyPr>
          <a:lstStyle/>
          <a:p>
            <a:r>
              <a:rPr lang="en-US" sz="1800" dirty="0">
                <a:solidFill>
                  <a:schemeClr val="bg1">
                    <a:lumMod val="50000"/>
                  </a:schemeClr>
                </a:solidFill>
                <a:latin typeface="Arial" pitchFamily="34" charset="0"/>
                <a:cs typeface="Arial" pitchFamily="34" charset="0"/>
              </a:rPr>
              <a:t>As customer preferences change, </a:t>
            </a:r>
            <a:r>
              <a:rPr lang="en-US" sz="1800" dirty="0" smtClean="0">
                <a:solidFill>
                  <a:schemeClr val="bg1">
                    <a:lumMod val="50000"/>
                  </a:schemeClr>
                </a:solidFill>
                <a:latin typeface="Arial" pitchFamily="34" charset="0"/>
                <a:cs typeface="Arial" pitchFamily="34" charset="0"/>
              </a:rPr>
              <a:t>organizations are </a:t>
            </a:r>
            <a:r>
              <a:rPr lang="en-US" sz="1800" dirty="0">
                <a:solidFill>
                  <a:schemeClr val="bg1">
                    <a:lumMod val="50000"/>
                  </a:schemeClr>
                </a:solidFill>
                <a:latin typeface="Arial" pitchFamily="34" charset="0"/>
                <a:cs typeface="Arial" pitchFamily="34" charset="0"/>
              </a:rPr>
              <a:t>under the gun to develop simpler and more transparent products.   Companies can analyze Big Data to better </a:t>
            </a:r>
            <a:r>
              <a:rPr lang="en-US" sz="1800" dirty="0">
                <a:solidFill>
                  <a:srgbClr val="0070C0"/>
                </a:solidFill>
                <a:latin typeface="Arial" pitchFamily="34" charset="0"/>
                <a:cs typeface="Arial" pitchFamily="34" charset="0"/>
              </a:rPr>
              <a:t>predict customer behavior </a:t>
            </a:r>
            <a:r>
              <a:rPr lang="en-US" sz="1800" dirty="0">
                <a:solidFill>
                  <a:schemeClr val="bg1">
                    <a:lumMod val="50000"/>
                  </a:schemeClr>
                </a:solidFill>
                <a:latin typeface="Arial" pitchFamily="34" charset="0"/>
                <a:cs typeface="Arial" pitchFamily="34" charset="0"/>
              </a:rPr>
              <a:t>so they can improve customer retention and become more profitable</a:t>
            </a:r>
          </a:p>
        </p:txBody>
      </p:sp>
      <p:pic>
        <p:nvPicPr>
          <p:cNvPr id="5122" name="Picture 2" descr="https://marketinginstituteofireland.files.wordpress.com/2014/07/istock_000025208346small.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50584" y="1628800"/>
            <a:ext cx="4948834" cy="329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513295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nvSpPr>
        <p:spPr>
          <a:xfrm>
            <a:off x="2790366" y="3573016"/>
            <a:ext cx="5742674" cy="228812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342900" indent="-342900">
              <a:buSzPct val="75000"/>
              <a:buFont typeface="Arial" panose="020B0604020202020204" pitchFamily="34" charset="0"/>
              <a:buChar char="•"/>
              <a:defRPr>
                <a:latin typeface="Iowan Old Style Roman"/>
                <a:ea typeface="Iowan Old Style Roman"/>
                <a:cs typeface="Iowan Old Style Roman"/>
                <a:sym typeface="Iowan Old Style Roman"/>
              </a:defRPr>
            </a:pPr>
            <a:r>
              <a:rPr sz="1800" dirty="0">
                <a:latin typeface="Arial" panose="020B0604020202020204" pitchFamily="34" charset="0"/>
                <a:cs typeface="Arial" panose="020B0604020202020204" pitchFamily="34" charset="0"/>
              </a:rPr>
              <a:t>Preserve specials for high-value customers</a:t>
            </a:r>
            <a:endParaRPr lang="en-US" sz="1800" dirty="0">
              <a:latin typeface="Arial" panose="020B0604020202020204" pitchFamily="34" charset="0"/>
              <a:cs typeface="Arial" panose="020B0604020202020204" pitchFamily="34" charset="0"/>
            </a:endParaRPr>
          </a:p>
          <a:p>
            <a:pPr marL="342900" indent="-342900">
              <a:buSzPct val="75000"/>
              <a:buFont typeface="Arial" panose="020B0604020202020204" pitchFamily="34" charset="0"/>
              <a:buChar char="•"/>
              <a:defRPr>
                <a:latin typeface="Iowan Old Style Roman"/>
                <a:ea typeface="Iowan Old Style Roman"/>
                <a:cs typeface="Iowan Old Style Roman"/>
                <a:sym typeface="Iowan Old Style Roman"/>
              </a:defRPr>
            </a:pPr>
            <a:r>
              <a:rPr sz="1800" dirty="0">
                <a:latin typeface="Arial" panose="020B0604020202020204" pitchFamily="34" charset="0"/>
                <a:cs typeface="Arial" panose="020B0604020202020204" pitchFamily="34" charset="0"/>
              </a:rPr>
              <a:t>Design marketing campaigns to attract more high-value customers.</a:t>
            </a:r>
          </a:p>
          <a:p>
            <a:pPr marL="342900" indent="-342900">
              <a:buSzPct val="75000"/>
              <a:buFont typeface="Arial" panose="020B0604020202020204" pitchFamily="34" charset="0"/>
              <a:buChar char="•"/>
              <a:defRPr>
                <a:latin typeface="Iowan Old Style Roman"/>
                <a:ea typeface="Iowan Old Style Roman"/>
                <a:cs typeface="Iowan Old Style Roman"/>
                <a:sym typeface="Iowan Old Style Roman"/>
              </a:defRPr>
            </a:pPr>
            <a:r>
              <a:rPr sz="1800" dirty="0">
                <a:latin typeface="Arial" panose="020B0604020202020204" pitchFamily="34" charset="0"/>
                <a:cs typeface="Arial" panose="020B0604020202020204" pitchFamily="34" charset="0"/>
              </a:rPr>
              <a:t>Pick acquisition channels that yield highest value customers.</a:t>
            </a:r>
          </a:p>
          <a:p>
            <a:pPr marL="342900" indent="-342900">
              <a:buSzPct val="75000"/>
              <a:buFont typeface="Arial" panose="020B0604020202020204" pitchFamily="34" charset="0"/>
              <a:buChar char="•"/>
              <a:defRPr>
                <a:latin typeface="Iowan Old Style Roman"/>
                <a:ea typeface="Iowan Old Style Roman"/>
                <a:cs typeface="Iowan Old Style Roman"/>
                <a:sym typeface="Iowan Old Style Roman"/>
              </a:defRPr>
            </a:pPr>
            <a:r>
              <a:rPr lang="en-US" sz="1800" dirty="0">
                <a:latin typeface="Arial" panose="020B0604020202020204" pitchFamily="34" charset="0"/>
                <a:cs typeface="Arial" panose="020B0604020202020204" pitchFamily="34" charset="0"/>
              </a:rPr>
              <a:t>Create </a:t>
            </a:r>
            <a:r>
              <a:rPr lang="en-US" sz="1800" dirty="0" smtClean="0">
                <a:latin typeface="Arial" panose="020B0604020202020204" pitchFamily="34" charset="0"/>
                <a:cs typeface="Arial" panose="020B0604020202020204" pitchFamily="34" charset="0"/>
              </a:rPr>
              <a:t>campaign</a:t>
            </a:r>
            <a:r>
              <a:rPr sz="1800" dirty="0" smtClean="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that appeal to </a:t>
            </a:r>
            <a:r>
              <a:rPr lang="en-US" sz="1800" dirty="0">
                <a:latin typeface="Arial" panose="020B0604020202020204" pitchFamily="34" charset="0"/>
                <a:cs typeface="Arial" panose="020B0604020202020204" pitchFamily="34" charset="0"/>
              </a:rPr>
              <a:t>the </a:t>
            </a:r>
            <a:r>
              <a:rPr sz="1800" dirty="0">
                <a:latin typeface="Arial" panose="020B0604020202020204" pitchFamily="34" charset="0"/>
                <a:cs typeface="Arial" panose="020B0604020202020204" pitchFamily="34" charset="0"/>
              </a:rPr>
              <a:t>highest value customers.</a:t>
            </a:r>
          </a:p>
          <a:p>
            <a:pPr marL="342900" indent="-342900">
              <a:buSzPct val="75000"/>
              <a:buFont typeface="Arial" panose="020B0604020202020204" pitchFamily="34" charset="0"/>
              <a:buChar char="•"/>
              <a:defRPr>
                <a:latin typeface="Iowan Old Style Roman"/>
                <a:ea typeface="Iowan Old Style Roman"/>
                <a:cs typeface="Iowan Old Style Roman"/>
                <a:sym typeface="Iowan Old Style Roman"/>
              </a:defRPr>
            </a:pPr>
            <a:r>
              <a:rPr sz="1800" dirty="0">
                <a:latin typeface="Arial" panose="020B0604020202020204" pitchFamily="34" charset="0"/>
                <a:cs typeface="Arial" panose="020B0604020202020204" pitchFamily="34" charset="0"/>
              </a:rPr>
              <a:t>Convert medium-value customers to high-value.</a:t>
            </a:r>
          </a:p>
        </p:txBody>
      </p:sp>
      <p:sp>
        <p:nvSpPr>
          <p:cNvPr id="272" name="Shape 272"/>
          <p:cNvSpPr/>
          <p:nvPr/>
        </p:nvSpPr>
        <p:spPr>
          <a:xfrm>
            <a:off x="2790366" y="2281156"/>
            <a:ext cx="5742674" cy="62613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a:latin typeface="Iowan Old Style Bold"/>
                <a:ea typeface="Iowan Old Style Bold"/>
                <a:cs typeface="Iowan Old Style Bold"/>
                <a:sym typeface="Iowan Old Style Bold"/>
              </a:defRPr>
            </a:lvl1pPr>
          </a:lstStyle>
          <a:p>
            <a:r>
              <a:rPr sz="1800" dirty="0">
                <a:latin typeface="Arial" panose="020B0604020202020204" pitchFamily="34" charset="0"/>
                <a:cs typeface="Arial" panose="020B0604020202020204" pitchFamily="34" charset="0"/>
              </a:rPr>
              <a:t>This measure provides many opportunities to optimize marketing …</a:t>
            </a:r>
          </a:p>
        </p:txBody>
      </p:sp>
      <p:pic>
        <p:nvPicPr>
          <p:cNvPr id="273" name="customer-lifetime-valu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11385" y="2204864"/>
            <a:ext cx="2415163" cy="3071813"/>
          </a:xfrm>
          <a:prstGeom prst="rect">
            <a:avLst/>
          </a:prstGeom>
          <a:ln w="12700">
            <a:miter lim="400000"/>
          </a:ln>
        </p:spPr>
      </p:pic>
      <p:sp>
        <p:nvSpPr>
          <p:cNvPr id="7" name="Title 1"/>
          <p:cNvSpPr txBox="1">
            <a:spLocks/>
          </p:cNvSpPr>
          <p:nvPr/>
        </p:nvSpPr>
        <p:spPr>
          <a:xfrm>
            <a:off x="0" y="292316"/>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F79646">
                    <a:lumMod val="75000"/>
                  </a:srgbClr>
                </a:solidFill>
                <a:latin typeface="Arial" panose="020B0604020202020204" pitchFamily="34" charset="0"/>
              </a:rPr>
              <a:t>PREDICT CUSTOMER LIFETIME VALUES (CLV)</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95692"/>
            <a:ext cx="720080" cy="813028"/>
          </a:xfrm>
          <a:prstGeom prst="rect">
            <a:avLst/>
          </a:prstGeom>
        </p:spPr>
      </p:pic>
    </p:spTree>
    <p:extLst>
      <p:ext uri="{BB962C8B-B14F-4D97-AF65-F5344CB8AC3E}">
        <p14:creationId xmlns:p14="http://schemas.microsoft.com/office/powerpoint/2010/main" val="2601878700"/>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15" y="620688"/>
            <a:ext cx="8229600" cy="1143000"/>
          </a:xfrm>
        </p:spPr>
        <p:txBody>
          <a:bodyPr>
            <a:normAutofit/>
          </a:bodyPr>
          <a:lstStyle/>
          <a:p>
            <a:r>
              <a:rPr lang="en-US" sz="3600" b="1" dirty="0">
                <a:solidFill>
                  <a:schemeClr val="accent6">
                    <a:lumMod val="75000"/>
                  </a:schemeClr>
                </a:solidFill>
                <a:latin typeface="Arial" panose="020B0604020202020204" pitchFamily="34" charset="0"/>
                <a:cs typeface="Arial" panose="020B0604020202020204" pitchFamily="34" charset="0"/>
              </a:rPr>
              <a:t>CUSTOMER TOUCHPOINTS</a:t>
            </a:r>
          </a:p>
        </p:txBody>
      </p:sp>
      <p:pic>
        <p:nvPicPr>
          <p:cNvPr id="5" name="Picture 8" descr="http://www.crownpeak.com/images/digital-touchpoi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800"/>
            <a:ext cx="8570224"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51520" y="6453336"/>
            <a:ext cx="1742785" cy="261610"/>
          </a:xfrm>
          <a:prstGeom prst="rect">
            <a:avLst/>
          </a:prstGeom>
          <a:noFill/>
        </p:spPr>
        <p:txBody>
          <a:bodyPr wrap="none" rtlCol="0">
            <a:spAutoFit/>
          </a:bodyPr>
          <a:lstStyle/>
          <a:p>
            <a:r>
              <a:rPr lang="en-US" sz="1100" dirty="0"/>
              <a:t>Digital marketing-</a:t>
            </a:r>
            <a:r>
              <a:rPr lang="en-US" sz="1100" dirty="0" err="1"/>
              <a:t>Mckinsey</a:t>
            </a:r>
            <a:endParaRPr lang="th-TH" sz="11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07146"/>
            <a:ext cx="720080" cy="813028"/>
          </a:xfrm>
          <a:prstGeom prst="rect">
            <a:avLst/>
          </a:prstGeom>
        </p:spPr>
      </p:pic>
    </p:spTree>
    <p:extLst>
      <p:ext uri="{BB962C8B-B14F-4D97-AF65-F5344CB8AC3E}">
        <p14:creationId xmlns:p14="http://schemas.microsoft.com/office/powerpoint/2010/main" val="3387481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6"/>
          <p:cNvSpPr txBox="1"/>
          <p:nvPr/>
        </p:nvSpPr>
        <p:spPr>
          <a:xfrm>
            <a:off x="827584" y="2348880"/>
            <a:ext cx="7776864" cy="3739485"/>
          </a:xfrm>
          <a:prstGeom prst="rect">
            <a:avLst/>
          </a:prstGeom>
        </p:spPr>
        <p:txBody>
          <a:bodyPr vert="horz" wrap="square" lIns="0" tIns="0" rIns="0" bIns="0" rtlCol="0">
            <a:spAutoFit/>
          </a:bodyPr>
          <a:lstStyle/>
          <a:p>
            <a:pPr marL="34289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Recommendation system (Brought 30% more business)</a:t>
            </a:r>
          </a:p>
          <a:p>
            <a:pPr marL="952476" lvl="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Data: Shopping cart, wish list, previous purchases, items rated and reviewed, geo-location, time-on-site, duration of views, links clicked, telephone inquiries, responses to marketing materials</a:t>
            </a:r>
          </a:p>
          <a:p>
            <a:pPr marL="952476" lvl="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Heavily customize the customer browsing experience and perfect the art of cross-selling. </a:t>
            </a:r>
          </a:p>
          <a:p>
            <a:pPr marL="34289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Anticipatory package shipping</a:t>
            </a:r>
          </a:p>
          <a:p>
            <a:pPr marL="952476" lvl="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Predicting customer orders and ship goods to geographical locations without specific address.</a:t>
            </a:r>
          </a:p>
        </p:txBody>
      </p:sp>
      <p:pic>
        <p:nvPicPr>
          <p:cNvPr id="8194" name="Picture 2" descr="http://media.corporate-ir.net/media_files/IROL/97/97664/images/amazon_logo_RG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764704"/>
            <a:ext cx="2725316" cy="998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r="62493" b="-13702"/>
          <a:stretch/>
        </p:blipFill>
        <p:spPr>
          <a:xfrm>
            <a:off x="8312396" y="107146"/>
            <a:ext cx="720080" cy="813028"/>
          </a:xfrm>
          <a:prstGeom prst="rect">
            <a:avLst/>
          </a:prstGeom>
        </p:spPr>
      </p:pic>
    </p:spTree>
    <p:extLst>
      <p:ext uri="{BB962C8B-B14F-4D97-AF65-F5344CB8AC3E}">
        <p14:creationId xmlns:p14="http://schemas.microsoft.com/office/powerpoint/2010/main" val="188440986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6"/>
          <p:cNvSpPr txBox="1"/>
          <p:nvPr/>
        </p:nvSpPr>
        <p:spPr>
          <a:xfrm>
            <a:off x="755576" y="1988840"/>
            <a:ext cx="7832857" cy="4570482"/>
          </a:xfrm>
          <a:prstGeom prst="rect">
            <a:avLst/>
          </a:prstGeom>
        </p:spPr>
        <p:txBody>
          <a:bodyPr vert="horz" wrap="square" lIns="0" tIns="0" rIns="0" bIns="0" rtlCol="0">
            <a:spAutoFit/>
          </a:bodyPr>
          <a:lstStyle/>
          <a:p>
            <a:pPr marL="34289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Apply analytical skills to help the store enhance revenues, forecast trends, improve process and much more.</a:t>
            </a:r>
          </a:p>
          <a:p>
            <a:pPr lvl="2" indent="-342891">
              <a:lnSpc>
                <a:spcPct val="150000"/>
              </a:lnSpc>
              <a:buFont typeface="Wingdings" panose="05000000000000000000" pitchFamily="2" charset="2"/>
              <a:buChar char="ü"/>
            </a:pPr>
            <a:r>
              <a:rPr lang="en-US" sz="1800" dirty="0">
                <a:solidFill>
                  <a:prstClr val="black"/>
                </a:solidFill>
                <a:latin typeface="Arial" panose="020B0604020202020204" pitchFamily="34" charset="0"/>
              </a:rPr>
              <a:t>Target identified about 25 products that, when analyzed together, suggested shoppers’ pregnancy.</a:t>
            </a:r>
          </a:p>
          <a:p>
            <a:pPr lvl="2" indent="-342891">
              <a:lnSpc>
                <a:spcPct val="150000"/>
              </a:lnSpc>
              <a:buFont typeface="Wingdings" panose="05000000000000000000" pitchFamily="2" charset="2"/>
              <a:buChar char="ü"/>
            </a:pPr>
            <a:r>
              <a:rPr lang="en-US" sz="1800" dirty="0">
                <a:solidFill>
                  <a:prstClr val="black"/>
                </a:solidFill>
                <a:latin typeface="Arial" panose="020B0604020202020204" pitchFamily="34" charset="0"/>
              </a:rPr>
              <a:t>Target can also estimate the due date to within a small window from purchasing behaviors.</a:t>
            </a:r>
          </a:p>
          <a:p>
            <a:pPr marL="342891" indent="-342891">
              <a:lnSpc>
                <a:spcPct val="150000"/>
              </a:lnSpc>
              <a:buFont typeface="Arial" panose="020B0604020202020204" pitchFamily="34" charset="0"/>
              <a:buChar char="•"/>
            </a:pPr>
            <a:r>
              <a:rPr lang="en-US" sz="1800" dirty="0">
                <a:solidFill>
                  <a:prstClr val="black"/>
                </a:solidFill>
                <a:latin typeface="Arial" panose="020B0604020202020204" pitchFamily="34" charset="0"/>
              </a:rPr>
              <a:t>A teenage girl in Minnesota, was pregnant (without her father knowing), based on a formula involving </a:t>
            </a:r>
          </a:p>
          <a:p>
            <a:pPr marL="1295368" lvl="2" indent="-342891">
              <a:lnSpc>
                <a:spcPct val="150000"/>
              </a:lnSpc>
              <a:buFont typeface="Wingdings" panose="05000000000000000000" pitchFamily="2" charset="2"/>
              <a:buChar char="ü"/>
            </a:pPr>
            <a:r>
              <a:rPr lang="en-US" sz="1800" dirty="0">
                <a:solidFill>
                  <a:prstClr val="black"/>
                </a:solidFill>
                <a:latin typeface="Arial" panose="020B0604020202020204" pitchFamily="34" charset="0"/>
              </a:rPr>
              <a:t>Elevated rates of buying unscented lotion</a:t>
            </a:r>
          </a:p>
          <a:p>
            <a:pPr marL="1295368" lvl="2" indent="-342891">
              <a:lnSpc>
                <a:spcPct val="150000"/>
              </a:lnSpc>
              <a:buFont typeface="Wingdings" panose="05000000000000000000" pitchFamily="2" charset="2"/>
              <a:buChar char="ü"/>
            </a:pPr>
            <a:r>
              <a:rPr lang="en-US" sz="1800" dirty="0">
                <a:solidFill>
                  <a:prstClr val="black"/>
                </a:solidFill>
                <a:latin typeface="Arial" panose="020B0604020202020204" pitchFamily="34" charset="0"/>
              </a:rPr>
              <a:t>Mineral supplements, and cotton balls. </a:t>
            </a:r>
          </a:p>
          <a:p>
            <a:pPr marL="1295368" lvl="2" indent="-342891">
              <a:lnSpc>
                <a:spcPct val="150000"/>
              </a:lnSpc>
              <a:buFont typeface="Wingdings" panose="05000000000000000000" pitchFamily="2" charset="2"/>
              <a:buChar char="ü"/>
            </a:pPr>
            <a:r>
              <a:rPr lang="en-US" sz="1800" dirty="0">
                <a:solidFill>
                  <a:prstClr val="black"/>
                </a:solidFill>
                <a:latin typeface="Arial" panose="020B0604020202020204" pitchFamily="34" charset="0"/>
              </a:rPr>
              <a:t>Target started sending her coupons for baby gear </a:t>
            </a:r>
          </a:p>
        </p:txBody>
      </p:sp>
      <p:pic>
        <p:nvPicPr>
          <p:cNvPr id="6150" name="Picture 6" descr="http://www.niu.edu/p20/projects/edcamp/edcampimages/target-logo-62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332656"/>
            <a:ext cx="1791146" cy="1420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r="62493" b="-13702"/>
          <a:stretch/>
        </p:blipFill>
        <p:spPr>
          <a:xfrm>
            <a:off x="8312396" y="107146"/>
            <a:ext cx="720080" cy="813028"/>
          </a:xfrm>
          <a:prstGeom prst="rect">
            <a:avLst/>
          </a:prstGeom>
        </p:spPr>
      </p:pic>
    </p:spTree>
    <p:extLst>
      <p:ext uri="{BB962C8B-B14F-4D97-AF65-F5344CB8AC3E}">
        <p14:creationId xmlns:p14="http://schemas.microsoft.com/office/powerpoint/2010/main" val="40842480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553805"/>
            <a:ext cx="6711656" cy="886968"/>
          </a:xfrm>
        </p:spPr>
        <p:txBody>
          <a:bodyPr>
            <a:noAutofit/>
          </a:bodyPr>
          <a:lstStyle/>
          <a:p>
            <a:r>
              <a:rPr lang="en-US" sz="4000" b="1" dirty="0" smtClean="0">
                <a:solidFill>
                  <a:schemeClr val="accent6">
                    <a:lumMod val="75000"/>
                  </a:schemeClr>
                </a:solidFill>
                <a:latin typeface="Arial" panose="020B0604020202020204" pitchFamily="34" charset="0"/>
                <a:cs typeface="Arial" panose="020B0604020202020204" pitchFamily="34" charset="0"/>
              </a:rPr>
              <a:t>BUYING ONLINE</a:t>
            </a:r>
            <a:endParaRPr lang="en-US" sz="4000" b="1" dirty="0">
              <a:solidFill>
                <a:schemeClr val="accent6">
                  <a:lumMod val="75000"/>
                </a:schemeClr>
              </a:solidFill>
              <a:latin typeface="Arial" panose="020B0604020202020204" pitchFamily="34" charset="0"/>
              <a:cs typeface="Arial" panose="020B0604020202020204" pitchFamily="34" charset="0"/>
            </a:endParaRPr>
          </a:p>
        </p:txBody>
      </p:sp>
      <p:pic>
        <p:nvPicPr>
          <p:cNvPr id="103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574" y="3356992"/>
            <a:ext cx="2496183" cy="2318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uying online transparent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1" y="2212871"/>
            <a:ext cx="6386062" cy="3702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34923" y="5623042"/>
            <a:ext cx="2757486" cy="584775"/>
          </a:xfrm>
          <a:prstGeom prst="rect">
            <a:avLst/>
          </a:prstGeom>
          <a:noFill/>
        </p:spPr>
        <p:txBody>
          <a:bodyPr wrap="none" rtlCol="0">
            <a:spAutoFit/>
          </a:bodyPr>
          <a:lstStyle/>
          <a:p>
            <a:r>
              <a:rPr lang="en-US" sz="3200" dirty="0" smtClean="0">
                <a:solidFill>
                  <a:schemeClr val="bg1">
                    <a:lumMod val="50000"/>
                  </a:schemeClr>
                </a:solidFill>
                <a:latin typeface="Arial" panose="020B0604020202020204" pitchFamily="34" charset="0"/>
                <a:cs typeface="Arial" panose="020B0604020202020204" pitchFamily="34" charset="0"/>
              </a:rPr>
              <a:t>Customer 360</a:t>
            </a:r>
            <a:endParaRPr lang="en-US" sz="3200" dirty="0">
              <a:solidFill>
                <a:schemeClr val="bg1">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1979712" y="6021288"/>
            <a:ext cx="8208912" cy="523220"/>
          </a:xfrm>
          <a:prstGeom prst="rect">
            <a:avLst/>
          </a:prstGeom>
          <a:noFill/>
        </p:spPr>
        <p:txBody>
          <a:bodyPr wrap="square" rtlCol="0">
            <a:spAutoFit/>
          </a:bodyPr>
          <a:lstStyle/>
          <a:p>
            <a:r>
              <a:rPr lang="en-US" sz="2800" dirty="0" smtClean="0">
                <a:solidFill>
                  <a:schemeClr val="bg1">
                    <a:lumMod val="50000"/>
                  </a:schemeClr>
                </a:solidFill>
              </a:rPr>
              <a:t>Knowing your desires, preferences, and opinions</a:t>
            </a:r>
            <a:endParaRPr lang="en-US" sz="2800" dirty="0">
              <a:solidFill>
                <a:schemeClr val="bg1">
                  <a:lumMod val="50000"/>
                </a:schemeClr>
              </a:solidFill>
            </a:endParaRPr>
          </a:p>
        </p:txBody>
      </p:sp>
    </p:spTree>
    <p:extLst>
      <p:ext uri="{BB962C8B-B14F-4D97-AF65-F5344CB8AC3E}">
        <p14:creationId xmlns:p14="http://schemas.microsoft.com/office/powerpoint/2010/main" val="41409788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12" y="0"/>
            <a:ext cx="9144000" cy="1988840"/>
          </a:xfrm>
          <a:prstGeom prst="rect">
            <a:avLst/>
          </a:prstGeom>
          <a:noFill/>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79646">
                    <a:lumMod val="75000"/>
                  </a:srgbClr>
                </a:solidFill>
                <a:latin typeface="Arial" panose="020B0604020202020204" pitchFamily="34" charset="0"/>
              </a:rPr>
              <a:t>BIG DATA </a:t>
            </a:r>
            <a:r>
              <a:rPr lang="en-US" sz="3200" b="1" dirty="0" smtClean="0">
                <a:solidFill>
                  <a:srgbClr val="F79646">
                    <a:lumMod val="75000"/>
                  </a:srgbClr>
                </a:solidFill>
                <a:latin typeface="Arial" panose="020B0604020202020204" pitchFamily="34" charset="0"/>
              </a:rPr>
              <a:t>AND MARKETING</a:t>
            </a:r>
            <a:endParaRPr lang="en-US" sz="3200" b="1" dirty="0">
              <a:solidFill>
                <a:srgbClr val="F79646">
                  <a:lumMod val="75000"/>
                </a:srgbClr>
              </a:solidFill>
              <a:latin typeface="Arial" panose="020B0604020202020204" pitchFamily="34" charset="0"/>
            </a:endParaRPr>
          </a:p>
        </p:txBody>
      </p:sp>
      <p:sp>
        <p:nvSpPr>
          <p:cNvPr id="6" name="Rectangle 5"/>
          <p:cNvSpPr/>
          <p:nvPr/>
        </p:nvSpPr>
        <p:spPr>
          <a:xfrm>
            <a:off x="395536" y="2970219"/>
            <a:ext cx="2016224" cy="338554"/>
          </a:xfrm>
          <a:prstGeom prst="rect">
            <a:avLst/>
          </a:prstGeom>
        </p:spPr>
        <p:txBody>
          <a:bodyPr wrap="square">
            <a:spAutoFit/>
          </a:bodyPr>
          <a:lstStyle/>
          <a:p>
            <a:pPr indent="-266693">
              <a:spcBef>
                <a:spcPts val="550"/>
              </a:spcBef>
            </a:pPr>
            <a:r>
              <a:rPr lang="en-US" sz="1600" dirty="0">
                <a:solidFill>
                  <a:prstClr val="black"/>
                </a:solidFill>
                <a:latin typeface="Arial" panose="020B0604020202020204" pitchFamily="34" charset="0"/>
              </a:rPr>
              <a:t>Targeted market</a:t>
            </a:r>
          </a:p>
        </p:txBody>
      </p:sp>
      <p:sp>
        <p:nvSpPr>
          <p:cNvPr id="7" name="Rectangle 6"/>
          <p:cNvSpPr/>
          <p:nvPr/>
        </p:nvSpPr>
        <p:spPr>
          <a:xfrm>
            <a:off x="2407623" y="2968987"/>
            <a:ext cx="2988840" cy="661720"/>
          </a:xfrm>
          <a:prstGeom prst="rect">
            <a:avLst/>
          </a:prstGeom>
        </p:spPr>
        <p:txBody>
          <a:bodyPr wrap="square">
            <a:spAutoFit/>
          </a:bodyPr>
          <a:lstStyle/>
          <a:p>
            <a:pPr indent="-266693">
              <a:spcBef>
                <a:spcPts val="550"/>
              </a:spcBef>
            </a:pPr>
            <a:r>
              <a:rPr lang="en-US" sz="1600" dirty="0">
                <a:solidFill>
                  <a:prstClr val="black"/>
                </a:solidFill>
                <a:latin typeface="Arial" panose="020B0604020202020204" pitchFamily="34" charset="0"/>
              </a:rPr>
              <a:t>Campaign combinations </a:t>
            </a:r>
          </a:p>
          <a:p>
            <a:pPr indent="-266693">
              <a:spcBef>
                <a:spcPts val="550"/>
              </a:spcBef>
            </a:pPr>
            <a:r>
              <a:rPr lang="en-US" sz="1600" dirty="0">
                <a:solidFill>
                  <a:prstClr val="black"/>
                </a:solidFill>
                <a:latin typeface="Arial" panose="020B0604020202020204" pitchFamily="34" charset="0"/>
              </a:rPr>
              <a:t>for effective up-selling </a:t>
            </a:r>
          </a:p>
        </p:txBody>
      </p:sp>
      <p:sp>
        <p:nvSpPr>
          <p:cNvPr id="8" name="Rectangle 7"/>
          <p:cNvSpPr/>
          <p:nvPr/>
        </p:nvSpPr>
        <p:spPr>
          <a:xfrm>
            <a:off x="5215935" y="2968986"/>
            <a:ext cx="2592288" cy="661720"/>
          </a:xfrm>
          <a:prstGeom prst="rect">
            <a:avLst/>
          </a:prstGeom>
        </p:spPr>
        <p:txBody>
          <a:bodyPr wrap="square">
            <a:spAutoFit/>
          </a:bodyPr>
          <a:lstStyle/>
          <a:p>
            <a:pPr indent="-266693">
              <a:spcBef>
                <a:spcPts val="550"/>
              </a:spcBef>
            </a:pPr>
            <a:r>
              <a:rPr lang="en-US" sz="1600" dirty="0">
                <a:solidFill>
                  <a:prstClr val="black"/>
                </a:solidFill>
                <a:latin typeface="Arial" panose="020B0604020202020204" pitchFamily="34" charset="0"/>
              </a:rPr>
              <a:t>Recommendations</a:t>
            </a:r>
          </a:p>
          <a:p>
            <a:pPr indent="-266693">
              <a:spcBef>
                <a:spcPts val="550"/>
              </a:spcBef>
            </a:pPr>
            <a:r>
              <a:rPr lang="en-US" sz="1600" dirty="0">
                <a:solidFill>
                  <a:prstClr val="black"/>
                </a:solidFill>
                <a:latin typeface="Arial" panose="020B0604020202020204" pitchFamily="34" charset="0"/>
              </a:rPr>
              <a:t>for cross-selling </a:t>
            </a:r>
          </a:p>
        </p:txBody>
      </p:sp>
      <p:sp>
        <p:nvSpPr>
          <p:cNvPr id="11" name="Rectangle 10"/>
          <p:cNvSpPr/>
          <p:nvPr/>
        </p:nvSpPr>
        <p:spPr>
          <a:xfrm>
            <a:off x="2830546" y="4349605"/>
            <a:ext cx="6047036" cy="1938992"/>
          </a:xfrm>
          <a:prstGeom prst="rect">
            <a:avLst/>
          </a:prstGeom>
        </p:spPr>
        <p:txBody>
          <a:bodyPr wrap="square">
            <a:spAutoFit/>
          </a:bodyPr>
          <a:lstStyle/>
          <a:p>
            <a:pPr>
              <a:lnSpc>
                <a:spcPct val="150000"/>
              </a:lnSpc>
            </a:pPr>
            <a:r>
              <a:rPr lang="en-US" sz="1600" dirty="0">
                <a:solidFill>
                  <a:prstClr val="black"/>
                </a:solidFill>
                <a:latin typeface="Arial" panose="020B0604020202020204" pitchFamily="34" charset="0"/>
              </a:rPr>
              <a:t>Customer behavior analysis: the key to marketing in this digital era is contacting customers just </a:t>
            </a:r>
          </a:p>
          <a:p>
            <a:pPr marL="685783" lvl="1" indent="-342891">
              <a:lnSpc>
                <a:spcPct val="150000"/>
              </a:lnSpc>
              <a:buFont typeface="Arial" panose="020B0604020202020204" pitchFamily="34" charset="0"/>
              <a:buChar char="•"/>
            </a:pPr>
            <a:r>
              <a:rPr lang="en-US" sz="1600" dirty="0">
                <a:solidFill>
                  <a:prstClr val="black"/>
                </a:solidFill>
                <a:latin typeface="Arial" panose="020B0604020202020204" pitchFamily="34" charset="0"/>
              </a:rPr>
              <a:t>When they wish to be reached</a:t>
            </a:r>
          </a:p>
          <a:p>
            <a:pPr marL="685783" lvl="1" indent="-342891">
              <a:lnSpc>
                <a:spcPct val="150000"/>
              </a:lnSpc>
              <a:buFont typeface="Arial" panose="020B0604020202020204" pitchFamily="34" charset="0"/>
              <a:buChar char="•"/>
            </a:pPr>
            <a:r>
              <a:rPr lang="en-US" sz="1600" dirty="0">
                <a:solidFill>
                  <a:prstClr val="black"/>
                </a:solidFill>
                <a:latin typeface="Arial" panose="020B0604020202020204" pitchFamily="34" charset="0"/>
              </a:rPr>
              <a:t>When they are in the right location</a:t>
            </a:r>
          </a:p>
          <a:p>
            <a:pPr marL="685783" lvl="1" indent="-342891">
              <a:lnSpc>
                <a:spcPct val="150000"/>
              </a:lnSpc>
              <a:buFont typeface="Arial" panose="020B0604020202020204" pitchFamily="34" charset="0"/>
              <a:buChar char="•"/>
            </a:pPr>
            <a:r>
              <a:rPr lang="en-US" sz="1600" dirty="0">
                <a:solidFill>
                  <a:prstClr val="black"/>
                </a:solidFill>
                <a:latin typeface="Arial" panose="020B0604020202020204" pitchFamily="34" charset="0"/>
              </a:rPr>
              <a:t>Then, engaging them with personalized real-time offers.</a:t>
            </a:r>
          </a:p>
        </p:txBody>
      </p:sp>
      <p:sp>
        <p:nvSpPr>
          <p:cNvPr id="14" name="Rectangle 13"/>
          <p:cNvSpPr/>
          <p:nvPr/>
        </p:nvSpPr>
        <p:spPr>
          <a:xfrm>
            <a:off x="7567345" y="2948171"/>
            <a:ext cx="1152880" cy="984885"/>
          </a:xfrm>
          <a:prstGeom prst="rect">
            <a:avLst/>
          </a:prstGeom>
        </p:spPr>
        <p:txBody>
          <a:bodyPr wrap="none">
            <a:spAutoFit/>
          </a:bodyPr>
          <a:lstStyle/>
          <a:p>
            <a:pPr indent="-266693">
              <a:spcBef>
                <a:spcPts val="550"/>
              </a:spcBef>
            </a:pPr>
            <a:r>
              <a:rPr lang="en-US" sz="1600" dirty="0">
                <a:solidFill>
                  <a:prstClr val="black"/>
                </a:solidFill>
                <a:latin typeface="Arial" panose="020B0604020202020204" pitchFamily="34" charset="0"/>
              </a:rPr>
              <a:t>Predicting </a:t>
            </a:r>
          </a:p>
          <a:p>
            <a:pPr indent="-266693">
              <a:spcBef>
                <a:spcPts val="550"/>
              </a:spcBef>
            </a:pPr>
            <a:r>
              <a:rPr lang="en-US" sz="1600" dirty="0">
                <a:solidFill>
                  <a:prstClr val="black"/>
                </a:solidFill>
                <a:latin typeface="Arial" panose="020B0604020202020204" pitchFamily="34" charset="0"/>
              </a:rPr>
              <a:t>customer </a:t>
            </a:r>
          </a:p>
          <a:p>
            <a:pPr indent="-266693">
              <a:spcBef>
                <a:spcPts val="550"/>
              </a:spcBef>
            </a:pPr>
            <a:r>
              <a:rPr lang="en-US" sz="1600" dirty="0">
                <a:solidFill>
                  <a:prstClr val="black"/>
                </a:solidFill>
                <a:latin typeface="Arial" panose="020B0604020202020204" pitchFamily="34" charset="0"/>
              </a:rPr>
              <a:t>churn</a:t>
            </a:r>
          </a:p>
        </p:txBody>
      </p:sp>
      <p:pic>
        <p:nvPicPr>
          <p:cNvPr id="7170" name="Picture 2" descr="http://cdn.mysitemyway.com/etc-mysitemyway/icons/legacy-previews/icons/3d-transparent-glass-icons-sports-hobbies/042027-3d-transparent-glass-icon-sports-hobbies-target2-sc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48" y="1844824"/>
            <a:ext cx="1125568" cy="11255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cons.iconarchive.com/icons/designbolts/seo/128/Mobile-Marketing-icon.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9933" y="1954457"/>
            <a:ext cx="1007208" cy="10072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h2wellness.com/wp-content/uploads/2014/08/icon-modul-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030" y="1712962"/>
            <a:ext cx="1359502" cy="135950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mediakit.inetinteractive.com/wp-content/uploads/2014/10/inet-connect-intend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4077072"/>
            <a:ext cx="2636643" cy="26366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avangate.com/resources/en/icons/icon-ecommerce-lifecycle-300x300.png"/>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08304" y="1592417"/>
            <a:ext cx="1584176" cy="1584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26535627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54" y="476672"/>
            <a:ext cx="8229600" cy="1143000"/>
          </a:xfrm>
        </p:spPr>
        <p:txBody>
          <a:bodyPr>
            <a:normAutofit/>
          </a:bodyPr>
          <a:lstStyle/>
          <a:p>
            <a:r>
              <a:rPr lang="en-US" sz="4000" b="1" dirty="0" smtClean="0">
                <a:solidFill>
                  <a:schemeClr val="accent6">
                    <a:lumMod val="75000"/>
                  </a:schemeClr>
                </a:solidFill>
                <a:latin typeface="Arial" panose="020B0604020202020204" pitchFamily="34" charset="0"/>
                <a:cs typeface="Arial" panose="020B0604020202020204" pitchFamily="34" charset="0"/>
              </a:rPr>
              <a:t>NEEDS OF SMEs</a:t>
            </a:r>
            <a:endParaRPr lang="en-US" sz="4000" b="1" dirty="0">
              <a:solidFill>
                <a:schemeClr val="accent6">
                  <a:lumMod val="75000"/>
                </a:schemeClr>
              </a:solidFill>
              <a:latin typeface="Arial" panose="020B0604020202020204" pitchFamily="34" charset="0"/>
              <a:cs typeface="Arial" panose="020B0604020202020204" pitchFamily="34" charset="0"/>
            </a:endParaRPr>
          </a:p>
        </p:txBody>
      </p:sp>
      <p:sp>
        <p:nvSpPr>
          <p:cNvPr id="6" name="Content Placeholder 2"/>
          <p:cNvSpPr txBox="1">
            <a:spLocks/>
          </p:cNvSpPr>
          <p:nvPr/>
        </p:nvSpPr>
        <p:spPr>
          <a:xfrm>
            <a:off x="251520" y="1772816"/>
            <a:ext cx="4309634" cy="4032448"/>
          </a:xfrm>
          <a:prstGeom prst="rect">
            <a:avLst/>
          </a:prstGeom>
          <a:ln>
            <a:solidFill>
              <a:schemeClr val="accent2"/>
            </a:solidFill>
          </a:ln>
        </p:spPr>
        <p:txBody>
          <a:bodyPr vert="horz" lIns="91440" tIns="45720" rIns="91440" bIns="45720" rtlCol="0">
            <a:normAutofit/>
          </a:bodyPr>
          <a:lstStyle>
            <a:lvl1pPr marL="0" indent="0" algn="l" defTabSz="914400" rtl="0" eaLnBrk="1" latinLnBrk="0" hangingPunct="1">
              <a:lnSpc>
                <a:spcPct val="120000"/>
              </a:lnSpc>
              <a:spcBef>
                <a:spcPts val="0"/>
              </a:spcBef>
              <a:buSzTx/>
              <a:buFont typeface="Arial" panose="020B0604020202020204" pitchFamily="34" charset="0"/>
              <a:buNone/>
              <a:defRPr sz="2100" kern="1200">
                <a:solidFill>
                  <a:srgbClr val="53585F"/>
                </a:solidFill>
                <a:latin typeface="+mn-lt"/>
                <a:ea typeface="+mn-ea"/>
                <a:cs typeface="+mn-cs"/>
              </a:defRPr>
            </a:lvl1pPr>
            <a:lvl2pPr marL="0" indent="114300" algn="l" defTabSz="914400" rtl="0" eaLnBrk="1" latinLnBrk="0" hangingPunct="1">
              <a:lnSpc>
                <a:spcPct val="120000"/>
              </a:lnSpc>
              <a:spcBef>
                <a:spcPts val="0"/>
              </a:spcBef>
              <a:buSzTx/>
              <a:buFont typeface="Arial" panose="020B0604020202020204" pitchFamily="34" charset="0"/>
              <a:buNone/>
              <a:defRPr sz="2100" kern="1200">
                <a:solidFill>
                  <a:srgbClr val="53585F"/>
                </a:solidFill>
                <a:latin typeface="+mn-lt"/>
                <a:ea typeface="+mn-ea"/>
                <a:cs typeface="+mn-cs"/>
              </a:defRPr>
            </a:lvl2pPr>
            <a:lvl3pPr marL="0" indent="228600" algn="l" defTabSz="914400" rtl="0" eaLnBrk="1" latinLnBrk="0" hangingPunct="1">
              <a:lnSpc>
                <a:spcPct val="120000"/>
              </a:lnSpc>
              <a:spcBef>
                <a:spcPts val="0"/>
              </a:spcBef>
              <a:buSzTx/>
              <a:buFont typeface="Arial" panose="020B0604020202020204" pitchFamily="34" charset="0"/>
              <a:buNone/>
              <a:defRPr sz="2100" kern="1200">
                <a:solidFill>
                  <a:srgbClr val="53585F"/>
                </a:solidFill>
                <a:latin typeface="+mn-lt"/>
                <a:ea typeface="+mn-ea"/>
                <a:cs typeface="+mn-cs"/>
              </a:defRPr>
            </a:lvl3pPr>
            <a:lvl4pPr marL="0" indent="342900" algn="l" defTabSz="914400" rtl="0" eaLnBrk="1" latinLnBrk="0" hangingPunct="1">
              <a:lnSpc>
                <a:spcPct val="120000"/>
              </a:lnSpc>
              <a:spcBef>
                <a:spcPts val="0"/>
              </a:spcBef>
              <a:buSzTx/>
              <a:buFont typeface="Arial" panose="020B0604020202020204" pitchFamily="34" charset="0"/>
              <a:buNone/>
              <a:defRPr sz="2100" kern="1200">
                <a:solidFill>
                  <a:srgbClr val="53585F"/>
                </a:solidFill>
                <a:latin typeface="+mn-lt"/>
                <a:ea typeface="+mn-ea"/>
                <a:cs typeface="+mn-cs"/>
              </a:defRPr>
            </a:lvl4pPr>
            <a:lvl5pPr marL="0" indent="457200" algn="l" defTabSz="914400" rtl="0" eaLnBrk="1" latinLnBrk="0" hangingPunct="1">
              <a:lnSpc>
                <a:spcPct val="120000"/>
              </a:lnSpc>
              <a:spcBef>
                <a:spcPts val="0"/>
              </a:spcBef>
              <a:buSzTx/>
              <a:buFont typeface="Arial" panose="020B0604020202020204" pitchFamily="34" charset="0"/>
              <a:buNone/>
              <a:defRPr sz="2100" kern="1200">
                <a:solidFill>
                  <a:srgbClr val="5358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smtClean="0">
                <a:latin typeface="Arial" panose="020B0604020202020204" pitchFamily="34" charset="0"/>
                <a:cs typeface="Arial" panose="020B0604020202020204" pitchFamily="34" charset="0"/>
              </a:rPr>
              <a:t>Product recommender and </a:t>
            </a:r>
            <a:r>
              <a:rPr lang="en-US" sz="2400" dirty="0">
                <a:solidFill>
                  <a:schemeClr val="tx1">
                    <a:lumMod val="65000"/>
                    <a:lumOff val="35000"/>
                  </a:schemeClr>
                </a:solidFill>
                <a:latin typeface="Arial" panose="020B0604020202020204" pitchFamily="34" charset="0"/>
                <a:cs typeface="Arial" panose="020B0604020202020204" pitchFamily="34" charset="0"/>
              </a:rPr>
              <a:t>Market basket </a:t>
            </a:r>
            <a:r>
              <a:rPr lang="en-US" sz="2400" dirty="0" smtClean="0">
                <a:solidFill>
                  <a:schemeClr val="tx1">
                    <a:lumMod val="65000"/>
                    <a:lumOff val="35000"/>
                  </a:schemeClr>
                </a:solidFill>
                <a:latin typeface="Arial" panose="020B0604020202020204" pitchFamily="34" charset="0"/>
                <a:cs typeface="Arial" panose="020B0604020202020204" pitchFamily="34" charset="0"/>
              </a:rPr>
              <a:t>analysis</a:t>
            </a:r>
            <a:r>
              <a:rPr lang="en-US" sz="2400" dirty="0" smtClean="0">
                <a:latin typeface="Arial" panose="020B0604020202020204" pitchFamily="34" charset="0"/>
                <a:cs typeface="Arial" panose="020B0604020202020204" pitchFamily="34" charset="0"/>
              </a:rPr>
              <a:t> based on </a:t>
            </a:r>
            <a:r>
              <a:rPr lang="en-US" sz="2400" dirty="0">
                <a:solidFill>
                  <a:schemeClr val="tx1">
                    <a:lumMod val="65000"/>
                    <a:lumOff val="35000"/>
                  </a:schemeClr>
                </a:solidFill>
                <a:latin typeface="Arial" panose="020B0604020202020204" pitchFamily="34" charset="0"/>
                <a:cs typeface="Arial" panose="020B0604020202020204" pitchFamily="34" charset="0"/>
              </a:rPr>
              <a:t>purchase transaction data</a:t>
            </a:r>
          </a:p>
          <a:p>
            <a:pPr marL="690563" lvl="5" indent="-346075">
              <a:lnSpc>
                <a:spcPct val="100000"/>
              </a:lnSpc>
            </a:pPr>
            <a:r>
              <a:rPr lang="en-US" sz="2000" dirty="0" smtClean="0">
                <a:latin typeface="Arial" panose="020B0604020202020204" pitchFamily="34" charset="0"/>
                <a:cs typeface="Arial" panose="020B0604020202020204" pitchFamily="34" charset="0"/>
              </a:rPr>
              <a:t>Find the customer preferences </a:t>
            </a:r>
          </a:p>
          <a:p>
            <a:pPr marL="690563" lvl="5" indent="-346075">
              <a:lnSpc>
                <a:spcPct val="100000"/>
              </a:lnSpc>
            </a:pPr>
            <a:r>
              <a:rPr lang="en-US" sz="2000" dirty="0">
                <a:latin typeface="Arial" panose="020B0604020202020204" pitchFamily="34" charset="0"/>
                <a:cs typeface="Arial" panose="020B0604020202020204" pitchFamily="34" charset="0"/>
              </a:rPr>
              <a:t>Find the association between products</a:t>
            </a:r>
          </a:p>
          <a:p>
            <a:pPr marL="690563" lvl="5" indent="-346075">
              <a:lnSpc>
                <a:spcPct val="100000"/>
              </a:lnSpc>
            </a:pPr>
            <a:r>
              <a:rPr lang="en-US" sz="2000" dirty="0" smtClean="0">
                <a:latin typeface="Arial" panose="020B0604020202020204" pitchFamily="34" charset="0"/>
                <a:cs typeface="Arial" panose="020B0604020202020204" pitchFamily="34" charset="0"/>
              </a:rPr>
              <a:t>Recommend the products that each customer most likely prefers</a:t>
            </a:r>
          </a:p>
          <a:p>
            <a:pPr lvl="4" indent="0"/>
            <a:endParaRPr lang="en-US" dirty="0" smtClean="0">
              <a:latin typeface="Arial" panose="020B0604020202020204" pitchFamily="34" charset="0"/>
              <a:cs typeface="Arial" panose="020B0604020202020204" pitchFamily="34" charset="0"/>
            </a:endParaRPr>
          </a:p>
        </p:txBody>
      </p:sp>
      <p:sp>
        <p:nvSpPr>
          <p:cNvPr id="8" name="Content Placeholder 3"/>
          <p:cNvSpPr txBox="1">
            <a:spLocks/>
          </p:cNvSpPr>
          <p:nvPr/>
        </p:nvSpPr>
        <p:spPr>
          <a:xfrm>
            <a:off x="4716016" y="1772815"/>
            <a:ext cx="4248058" cy="4032449"/>
          </a:xfrm>
          <a:prstGeom prst="rect">
            <a:avLst/>
          </a:prstGeom>
          <a:ln>
            <a:solidFill>
              <a:schemeClr val="accent2"/>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smtClean="0">
                <a:solidFill>
                  <a:schemeClr val="tx1">
                    <a:lumMod val="65000"/>
                    <a:lumOff val="35000"/>
                  </a:schemeClr>
                </a:solidFill>
                <a:latin typeface="Arial" panose="020B0604020202020204" pitchFamily="34" charset="0"/>
                <a:cs typeface="Arial" panose="020B0604020202020204" pitchFamily="34" charset="0"/>
              </a:rPr>
              <a:t>Digital Marketing Platform for customer targeting and Cheaper Ad posting</a:t>
            </a:r>
          </a:p>
          <a:p>
            <a:pPr lvl="1">
              <a:lnSpc>
                <a:spcPct val="100000"/>
              </a:lnSpc>
            </a:pPr>
            <a:r>
              <a:rPr lang="en-US" sz="2000" dirty="0" smtClean="0">
                <a:solidFill>
                  <a:schemeClr val="tx1">
                    <a:lumMod val="65000"/>
                    <a:lumOff val="35000"/>
                  </a:schemeClr>
                </a:solidFill>
                <a:latin typeface="Arial" panose="020B0604020202020204" pitchFamily="34" charset="0"/>
                <a:cs typeface="Arial" panose="020B0604020202020204" pitchFamily="34" charset="0"/>
              </a:rPr>
              <a:t>Find new customers</a:t>
            </a:r>
          </a:p>
          <a:p>
            <a:pPr lvl="1">
              <a:lnSpc>
                <a:spcPct val="100000"/>
              </a:lnSpc>
            </a:pPr>
            <a:r>
              <a:rPr lang="en-US" sz="2000" dirty="0" smtClean="0">
                <a:solidFill>
                  <a:schemeClr val="tx1">
                    <a:lumMod val="65000"/>
                    <a:lumOff val="35000"/>
                  </a:schemeClr>
                </a:solidFill>
                <a:latin typeface="Arial" panose="020B0604020202020204" pitchFamily="34" charset="0"/>
                <a:cs typeface="Arial" panose="020B0604020202020204" pitchFamily="34" charset="0"/>
              </a:rPr>
              <a:t>Target existing customers for a particular promotion campaign</a:t>
            </a:r>
          </a:p>
          <a:p>
            <a:pPr lvl="1">
              <a:lnSpc>
                <a:spcPct val="100000"/>
              </a:lnSpc>
            </a:pPr>
            <a:r>
              <a:rPr lang="en-US" sz="2000" dirty="0" smtClean="0">
                <a:solidFill>
                  <a:schemeClr val="tx1">
                    <a:lumMod val="65000"/>
                    <a:lumOff val="35000"/>
                  </a:schemeClr>
                </a:solidFill>
                <a:latin typeface="Arial" panose="020B0604020202020204" pitchFamily="34" charset="0"/>
                <a:cs typeface="Arial" panose="020B0604020202020204" pitchFamily="34" charset="0"/>
              </a:rPr>
              <a:t>Search engine optimization</a:t>
            </a:r>
          </a:p>
          <a:p>
            <a:pPr lvl="1">
              <a:lnSpc>
                <a:spcPct val="100000"/>
              </a:lnSpc>
            </a:pPr>
            <a:r>
              <a:rPr lang="en-US" sz="2000" dirty="0" smtClean="0">
                <a:solidFill>
                  <a:schemeClr val="tx1">
                    <a:lumMod val="65000"/>
                    <a:lumOff val="35000"/>
                  </a:schemeClr>
                </a:solidFill>
                <a:latin typeface="Arial" panose="020B0604020202020204" pitchFamily="34" charset="0"/>
                <a:cs typeface="Arial" panose="020B0604020202020204" pitchFamily="34" charset="0"/>
              </a:rPr>
              <a:t>Ad booking</a:t>
            </a:r>
            <a:endParaRPr lang="en-US" sz="2000" dirty="0" smtClean="0">
              <a:latin typeface="Arial" panose="020B0604020202020204" pitchFamily="34" charset="0"/>
              <a:cs typeface="Arial" panose="020B0604020202020204" pitchFamily="34" charset="0"/>
            </a:endParaRPr>
          </a:p>
        </p:txBody>
      </p:sp>
      <p:sp>
        <p:nvSpPr>
          <p:cNvPr id="10" name="TextBox 9"/>
          <p:cNvSpPr txBox="1"/>
          <p:nvPr/>
        </p:nvSpPr>
        <p:spPr>
          <a:xfrm>
            <a:off x="648193" y="5846767"/>
            <a:ext cx="8038607" cy="830997"/>
          </a:xfrm>
          <a:prstGeom prst="rect">
            <a:avLst/>
          </a:prstGeom>
          <a:noFill/>
        </p:spPr>
        <p:txBody>
          <a:bodyPr wrap="square" rtlCol="0">
            <a:spAutoFit/>
          </a:bodyPr>
          <a:lstStyle/>
          <a:p>
            <a:pPr marL="0" lvl="4" algn="ctr">
              <a:lnSpc>
                <a:spcPct val="100000"/>
              </a:lnSpc>
            </a:pPr>
            <a:r>
              <a:rPr lang="en-US" sz="2400" dirty="0">
                <a:solidFill>
                  <a:srgbClr val="0070C0"/>
                </a:solidFill>
                <a:latin typeface="Arial" panose="020B0604020202020204" pitchFamily="34" charset="0"/>
                <a:cs typeface="Arial" panose="020B0604020202020204" pitchFamily="34" charset="0"/>
              </a:rPr>
              <a:t>Visualize purchase order data in several perspectives to support business intelligence. </a:t>
            </a: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t="-1" b="-13702"/>
          <a:stretch/>
        </p:blipFill>
        <p:spPr>
          <a:xfrm>
            <a:off x="8312396" y="107147"/>
            <a:ext cx="720080" cy="813028"/>
          </a:xfrm>
          <a:prstGeom prst="rect">
            <a:avLst/>
          </a:prstGeom>
        </p:spPr>
      </p:pic>
    </p:spTree>
    <p:extLst>
      <p:ext uri="{BB962C8B-B14F-4D97-AF65-F5344CB8AC3E}">
        <p14:creationId xmlns:p14="http://schemas.microsoft.com/office/powerpoint/2010/main" val="887434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9512" y="2420888"/>
            <a:ext cx="4404600" cy="3711222"/>
          </a:xfrm>
          <a:prstGeom prst="rect">
            <a:avLst/>
          </a:prstGeom>
        </p:spPr>
      </p:pic>
      <p:sp>
        <p:nvSpPr>
          <p:cNvPr id="8" name="TextBox 7"/>
          <p:cNvSpPr txBox="1"/>
          <p:nvPr/>
        </p:nvSpPr>
        <p:spPr>
          <a:xfrm>
            <a:off x="4932040" y="2594106"/>
            <a:ext cx="3919786"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Predictive Marketing Analytics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 shop preference from previous behaviors.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Swipe time prediction.</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Win back inactive customers by predicting deal preference from demographics.</a:t>
            </a:r>
          </a:p>
        </p:txBody>
      </p:sp>
      <p:sp>
        <p:nvSpPr>
          <p:cNvPr id="12" name="TextBox 11"/>
          <p:cNvSpPr txBox="1"/>
          <p:nvPr/>
        </p:nvSpPr>
        <p:spPr>
          <a:xfrm>
            <a:off x="1907704" y="4431804"/>
            <a:ext cx="252028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70C0"/>
                </a:solidFill>
                <a:effectLst/>
                <a:uLnTx/>
                <a:uFillTx/>
                <a:latin typeface="Arial" panose="020B0604020202020204" pitchFamily="34" charset="0"/>
                <a:cs typeface="Arial" panose="020B0604020202020204" pitchFamily="34" charset="0"/>
              </a:rPr>
              <a:t>Will customer A like shop B and shop C?</a:t>
            </a:r>
          </a:p>
        </p:txBody>
      </p:sp>
      <p:sp>
        <p:nvSpPr>
          <p:cNvPr id="6" name="Title 3"/>
          <p:cNvSpPr txBox="1">
            <a:spLocks/>
          </p:cNvSpPr>
          <p:nvPr/>
        </p:nvSpPr>
        <p:spPr>
          <a:xfrm>
            <a:off x="683568" y="404664"/>
            <a:ext cx="7920880" cy="1656184"/>
          </a:xfrm>
          <a:prstGeom prst="rect">
            <a:avLst/>
          </a:prstGeom>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000" b="1" dirty="0" smtClean="0">
                <a:solidFill>
                  <a:schemeClr val="accent6">
                    <a:lumMod val="75000"/>
                  </a:schemeClr>
                </a:solidFill>
                <a:latin typeface="Arial" panose="020B0604020202020204" pitchFamily="34" charset="0"/>
                <a:cs typeface="Arial" panose="020B0604020202020204" pitchFamily="34" charset="0"/>
              </a:rPr>
              <a:t>RECOMMENDER ENGINE FOR CREDIT CARD USERS</a:t>
            </a:r>
            <a:endParaRPr lang="en-US" sz="3000" b="1" dirty="0">
              <a:solidFill>
                <a:schemeClr val="bg1">
                  <a:lumMod val="50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07146"/>
            <a:ext cx="720080" cy="813028"/>
          </a:xfrm>
          <a:prstGeom prst="rect">
            <a:avLst/>
          </a:prstGeom>
        </p:spPr>
      </p:pic>
    </p:spTree>
    <p:extLst>
      <p:ext uri="{BB962C8B-B14F-4D97-AF65-F5344CB8AC3E}">
        <p14:creationId xmlns:p14="http://schemas.microsoft.com/office/powerpoint/2010/main" val="12599468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2204864"/>
            <a:ext cx="4248811"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 collection results and segment customers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Why can’t they pay?</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How late will they pay in the upcoming cycle?</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What actions have been working and how to maximize collection volume?</a:t>
            </a:r>
          </a:p>
        </p:txBody>
      </p:sp>
      <p:pic>
        <p:nvPicPr>
          <p:cNvPr id="8" name="Picture 7" descr="principa_Debtor-Profile-infographic-shor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9052" y="2420888"/>
            <a:ext cx="4217831" cy="3031077"/>
          </a:xfrm>
          <a:prstGeom prst="rect">
            <a:avLst/>
          </a:prstGeom>
        </p:spPr>
      </p:pic>
      <p:sp>
        <p:nvSpPr>
          <p:cNvPr id="6" name="Title 3"/>
          <p:cNvSpPr txBox="1">
            <a:spLocks/>
          </p:cNvSpPr>
          <p:nvPr/>
        </p:nvSpPr>
        <p:spPr>
          <a:xfrm>
            <a:off x="884145" y="332656"/>
            <a:ext cx="7920880" cy="1656184"/>
          </a:xfrm>
          <a:prstGeom prst="rect">
            <a:avLst/>
          </a:prstGeom>
        </p:spPr>
        <p:txBody>
          <a:bodyPr vert="horz" lIns="91440" tIns="45720" rIns="91440" bIns="45720" rtlCol="0" anchor="ctr">
            <a:norm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000" b="1" dirty="0" smtClean="0">
                <a:solidFill>
                  <a:schemeClr val="accent6">
                    <a:lumMod val="75000"/>
                  </a:schemeClr>
                </a:solidFill>
                <a:latin typeface="Arial" panose="020B0604020202020204" pitchFamily="34" charset="0"/>
                <a:cs typeface="Arial" panose="020B0604020202020204" pitchFamily="34" charset="0"/>
              </a:rPr>
              <a:t>DEBTOR SEGMENTATION</a:t>
            </a:r>
            <a:endParaRPr lang="en-US" sz="3000" b="1" dirty="0">
              <a:solidFill>
                <a:schemeClr val="bg1">
                  <a:lumMod val="50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07146"/>
            <a:ext cx="720080" cy="813028"/>
          </a:xfrm>
          <a:prstGeom prst="rect">
            <a:avLst/>
          </a:prstGeom>
        </p:spPr>
      </p:pic>
    </p:spTree>
    <p:extLst>
      <p:ext uri="{BB962C8B-B14F-4D97-AF65-F5344CB8AC3E}">
        <p14:creationId xmlns:p14="http://schemas.microsoft.com/office/powerpoint/2010/main" val="2125703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548680"/>
            <a:ext cx="6689912" cy="994172"/>
          </a:xfrm>
        </p:spPr>
        <p:txBody>
          <a:bodyPr>
            <a:normAutofit/>
          </a:bodyPr>
          <a:lstStyle/>
          <a:p>
            <a:r>
              <a:rPr lang="en-US" sz="3200" b="1" dirty="0" smtClean="0">
                <a:solidFill>
                  <a:schemeClr val="accent6">
                    <a:lumMod val="75000"/>
                  </a:schemeClr>
                </a:solidFill>
                <a:latin typeface="Arial" panose="020B0604020202020204" pitchFamily="34" charset="0"/>
                <a:cs typeface="Arial" panose="020B0604020202020204" pitchFamily="34" charset="0"/>
              </a:rPr>
              <a:t>SENTIMENT ANALYSIS</a:t>
            </a:r>
            <a:endParaRPr lang="en-US" sz="3200"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8124" y="1988840"/>
            <a:ext cx="8496944" cy="4209229"/>
          </a:xfrm>
        </p:spPr>
        <p:txBody>
          <a:bodyPr>
            <a:normAutofit/>
          </a:bodyPr>
          <a:lstStyle/>
          <a:p>
            <a:r>
              <a:rPr lang="en-US" sz="2600" dirty="0" smtClean="0">
                <a:latin typeface="Arial" panose="020B0604020202020204" pitchFamily="34" charset="0"/>
                <a:cs typeface="Arial" panose="020B0604020202020204" pitchFamily="34" charset="0"/>
              </a:rPr>
              <a:t>To determine the sentiment with respect to some topic or the overall contextual polarity of a post/comment.</a:t>
            </a:r>
          </a:p>
          <a:p>
            <a:r>
              <a:rPr lang="en-US" sz="2600" dirty="0" smtClean="0">
                <a:latin typeface="Arial" panose="020B0604020202020204" pitchFamily="34" charset="0"/>
                <a:cs typeface="Arial" panose="020B0604020202020204" pitchFamily="34" charset="0"/>
              </a:rPr>
              <a:t>Widely applied to reviews and social media for marketing and customer service.</a:t>
            </a:r>
            <a:endParaRPr lang="en-US" sz="2600" dirty="0">
              <a:latin typeface="Arial" panose="020B0604020202020204" pitchFamily="34" charset="0"/>
              <a:cs typeface="Arial" panose="020B0604020202020204" pitchFamily="34" charset="0"/>
            </a:endParaRPr>
          </a:p>
        </p:txBody>
      </p:sp>
      <p:pic>
        <p:nvPicPr>
          <p:cNvPr id="3076" name="Picture 4" descr="Image result for Sentiment Analysi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4595119"/>
            <a:ext cx="9144000" cy="22764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28583175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influencer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25017" r="11276"/>
          <a:stretch/>
        </p:blipFill>
        <p:spPr bwMode="auto">
          <a:xfrm>
            <a:off x="4760686" y="0"/>
            <a:ext cx="4383314" cy="6903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4544" y="778644"/>
            <a:ext cx="6468836" cy="994172"/>
          </a:xfrm>
        </p:spPr>
        <p:txBody>
          <a:bodyPr>
            <a:normAutofit/>
          </a:bodyPr>
          <a:lstStyle/>
          <a:p>
            <a:r>
              <a:rPr lang="en-US" sz="3200" b="1" dirty="0" smtClean="0">
                <a:solidFill>
                  <a:schemeClr val="accent6">
                    <a:lumMod val="75000"/>
                  </a:schemeClr>
                </a:solidFill>
                <a:latin typeface="Arial" panose="020B0604020202020204" pitchFamily="34" charset="0"/>
                <a:cs typeface="Arial" panose="020B0604020202020204" pitchFamily="34" charset="0"/>
              </a:rPr>
              <a:t>INFLUENCER ANALYSIS</a:t>
            </a:r>
            <a:endParaRPr lang="en-US" sz="3200"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512" y="2348880"/>
            <a:ext cx="4300538" cy="3335170"/>
          </a:xfrm>
        </p:spPr>
        <p:txBody>
          <a:bodyPr>
            <a:normAutofit fontScale="77500" lnSpcReduction="20000"/>
          </a:bodyPr>
          <a:lstStyle/>
          <a:p>
            <a:r>
              <a:rPr lang="en-US" dirty="0" smtClean="0">
                <a:latin typeface="Arial" panose="020B0604020202020204" pitchFamily="34" charset="0"/>
                <a:cs typeface="Arial" panose="020B0604020202020204" pitchFamily="34" charset="0"/>
              </a:rPr>
              <a:t>An influencer is an individual who has above-average impact on a specific niche process.</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On the social network, a influencer can referred to the most shaping a discussion about a brand or topic.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1320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a:bodyPr>
          <a:lstStyle/>
          <a:p>
            <a:r>
              <a:rPr lang="en-US" sz="4000" b="1" dirty="0">
                <a:solidFill>
                  <a:schemeClr val="accent6">
                    <a:lumMod val="75000"/>
                  </a:schemeClr>
                </a:solidFill>
                <a:latin typeface="Arial" panose="020B0604020202020204" pitchFamily="34" charset="0"/>
              </a:rPr>
              <a:t>SOCIAL ANALYTIC TOOLS</a:t>
            </a:r>
            <a:endParaRPr lang="th-TH" sz="4000" b="1" dirty="0">
              <a:solidFill>
                <a:schemeClr val="accent6">
                  <a:lumMod val="75000"/>
                </a:schemeClr>
              </a:solidFill>
              <a:latin typeface="Arial" panose="020B0604020202020204" pitchFamily="34" charset="0"/>
            </a:endParaRPr>
          </a:p>
        </p:txBody>
      </p:sp>
      <p:grpSp>
        <p:nvGrpSpPr>
          <p:cNvPr id="4" name="Group 3"/>
          <p:cNvGrpSpPr/>
          <p:nvPr/>
        </p:nvGrpSpPr>
        <p:grpSpPr>
          <a:xfrm>
            <a:off x="1331640" y="1700808"/>
            <a:ext cx="6732748" cy="3600400"/>
            <a:chOff x="583824" y="1849002"/>
            <a:chExt cx="5591515" cy="3159484"/>
          </a:xfrm>
        </p:grpSpPr>
        <p:grpSp>
          <p:nvGrpSpPr>
            <p:cNvPr id="5" name="Group 4"/>
            <p:cNvGrpSpPr/>
            <p:nvPr/>
          </p:nvGrpSpPr>
          <p:grpSpPr>
            <a:xfrm>
              <a:off x="583824" y="1849002"/>
              <a:ext cx="5591515" cy="3159484"/>
              <a:chOff x="583824" y="1849002"/>
              <a:chExt cx="5591515" cy="3159484"/>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3824" y="1849002"/>
                <a:ext cx="5591515" cy="3159484"/>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5602" y="2003585"/>
                <a:ext cx="4257703" cy="2630317"/>
              </a:xfrm>
              <a:prstGeom prst="rect">
                <a:avLst/>
              </a:prstGeom>
            </p:spPr>
          </p:pic>
        </p:grpSp>
        <p:sp>
          <p:nvSpPr>
            <p:cNvPr id="6" name="Oval 5"/>
            <p:cNvSpPr/>
            <p:nvPr/>
          </p:nvSpPr>
          <p:spPr>
            <a:xfrm>
              <a:off x="5133976" y="2045961"/>
              <a:ext cx="69056" cy="709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100">
                <a:solidFill>
                  <a:prstClr val="white"/>
                </a:solidFill>
              </a:endParaRPr>
            </a:p>
          </p:txBody>
        </p:sp>
        <p:sp>
          <p:nvSpPr>
            <p:cNvPr id="7" name="Rectangle 6"/>
            <p:cNvSpPr/>
            <p:nvPr/>
          </p:nvSpPr>
          <p:spPr>
            <a:xfrm>
              <a:off x="5214939" y="2045961"/>
              <a:ext cx="78580" cy="70970"/>
            </a:xfrm>
            <a:prstGeom prst="rect">
              <a:avLst/>
            </a:prstGeom>
            <a:solidFill>
              <a:srgbClr val="37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100">
                <a:solidFill>
                  <a:prstClr val="white"/>
                </a:solidFill>
              </a:endParaRPr>
            </a:p>
          </p:txBody>
        </p:sp>
      </p:grpSp>
      <p:sp>
        <p:nvSpPr>
          <p:cNvPr id="10" name="TextBox 9"/>
          <p:cNvSpPr txBox="1"/>
          <p:nvPr/>
        </p:nvSpPr>
        <p:spPr>
          <a:xfrm>
            <a:off x="457200" y="5661248"/>
            <a:ext cx="8229600" cy="1015663"/>
          </a:xfrm>
          <a:prstGeom prst="rect">
            <a:avLst/>
          </a:prstGeom>
          <a:noFill/>
        </p:spPr>
        <p:txBody>
          <a:bodyPr wrap="square" rtlCol="0">
            <a:spAutoFit/>
          </a:bodyPr>
          <a:lstStyle/>
          <a:p>
            <a:pPr algn="ctr"/>
            <a:r>
              <a:rPr lang="en-US" sz="2000" dirty="0" smtClean="0">
                <a:solidFill>
                  <a:srgbClr val="3D599D"/>
                </a:solidFill>
                <a:latin typeface="Arial" panose="020B0604020202020204" pitchFamily="34" charset="0"/>
                <a:cs typeface="Arial" panose="020B0604020202020204" pitchFamily="34" charset="0"/>
              </a:rPr>
              <a:t>#Keep track of your </a:t>
            </a:r>
            <a:r>
              <a:rPr lang="en-US" sz="2000" dirty="0">
                <a:solidFill>
                  <a:srgbClr val="3D599D"/>
                </a:solidFill>
                <a:latin typeface="Arial" panose="020B0604020202020204" pitchFamily="34" charset="0"/>
                <a:cs typeface="Arial" panose="020B0604020202020204" pitchFamily="34" charset="0"/>
              </a:rPr>
              <a:t>brand &amp; </a:t>
            </a:r>
            <a:r>
              <a:rPr lang="en-US" sz="2000" dirty="0" smtClean="0">
                <a:solidFill>
                  <a:srgbClr val="3D599D"/>
                </a:solidFill>
                <a:latin typeface="Arial" panose="020B0604020202020204" pitchFamily="34" charset="0"/>
                <a:cs typeface="Arial" panose="020B0604020202020204" pitchFamily="34" charset="0"/>
              </a:rPr>
              <a:t>competitors, #</a:t>
            </a:r>
            <a:r>
              <a:rPr lang="en-US" sz="2000" dirty="0">
                <a:solidFill>
                  <a:srgbClr val="3D599D"/>
                </a:solidFill>
                <a:latin typeface="Arial" panose="020B0604020202020204" pitchFamily="34" charset="0"/>
                <a:cs typeface="Arial" panose="020B0604020202020204" pitchFamily="34" charset="0"/>
              </a:rPr>
              <a:t>Real-time </a:t>
            </a:r>
            <a:r>
              <a:rPr lang="en-US" sz="2000" dirty="0" smtClean="0">
                <a:solidFill>
                  <a:srgbClr val="3D599D"/>
                </a:solidFill>
                <a:latin typeface="Arial" panose="020B0604020202020204" pitchFamily="34" charset="0"/>
                <a:cs typeface="Arial" panose="020B0604020202020204" pitchFamily="34" charset="0"/>
              </a:rPr>
              <a:t>feed back monitoring, #Real-time anomaly detection, #</a:t>
            </a:r>
            <a:r>
              <a:rPr lang="en-US" sz="2000" dirty="0">
                <a:solidFill>
                  <a:srgbClr val="3D599D"/>
                </a:solidFill>
                <a:latin typeface="Arial" panose="020B0604020202020204" pitchFamily="34" charset="0"/>
                <a:cs typeface="Arial" panose="020B0604020202020204" pitchFamily="34" charset="0"/>
              </a:rPr>
              <a:t> Knows where your target </a:t>
            </a:r>
            <a:r>
              <a:rPr lang="en-US" sz="2000" dirty="0" smtClean="0">
                <a:solidFill>
                  <a:srgbClr val="3D599D"/>
                </a:solidFill>
                <a:latin typeface="Arial" panose="020B0604020202020204" pitchFamily="34" charset="0"/>
                <a:cs typeface="Arial" panose="020B0604020202020204" pitchFamily="34" charset="0"/>
              </a:rPr>
              <a:t>, #</a:t>
            </a:r>
            <a:r>
              <a:rPr lang="en-US" sz="2000" dirty="0">
                <a:solidFill>
                  <a:srgbClr val="3D599D"/>
                </a:solidFill>
                <a:latin typeface="Arial" panose="020B0604020202020204" pitchFamily="34" charset="0"/>
                <a:cs typeface="Arial" panose="020B0604020202020204" pitchFamily="34" charset="0"/>
              </a:rPr>
              <a:t>Find out who influences your </a:t>
            </a:r>
            <a:r>
              <a:rPr lang="en-US" sz="2000" dirty="0" smtClean="0">
                <a:solidFill>
                  <a:srgbClr val="3D599D"/>
                </a:solidFill>
                <a:latin typeface="Arial" panose="020B0604020202020204" pitchFamily="34" charset="0"/>
                <a:cs typeface="Arial" panose="020B0604020202020204" pitchFamily="34" charset="0"/>
              </a:rPr>
              <a:t>brand</a:t>
            </a:r>
            <a:endParaRPr lang="th-TH" sz="2000" dirty="0">
              <a:solidFill>
                <a:srgbClr val="3D599D"/>
              </a:solidFill>
              <a:latin typeface="Arial" panose="020B0604020202020204" pitchFamily="34" charset="0"/>
            </a:endParaRPr>
          </a:p>
        </p:txBody>
      </p:sp>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t="-1" b="-13702"/>
          <a:stretch/>
        </p:blipFill>
        <p:spPr>
          <a:xfrm>
            <a:off x="8312396" y="116632"/>
            <a:ext cx="720080" cy="813028"/>
          </a:xfrm>
          <a:prstGeom prst="rect">
            <a:avLst/>
          </a:prstGeom>
        </p:spPr>
      </p:pic>
    </p:spTree>
    <p:extLst>
      <p:ext uri="{BB962C8B-B14F-4D97-AF65-F5344CB8AC3E}">
        <p14:creationId xmlns:p14="http://schemas.microsoft.com/office/powerpoint/2010/main" val="2601678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idx="4294967295"/>
          </p:nvPr>
        </p:nvSpPr>
        <p:spPr>
          <a:xfrm>
            <a:off x="223431" y="548680"/>
            <a:ext cx="8902894" cy="780191"/>
          </a:xfrm>
          <a:prstGeom prst="rect">
            <a:avLst/>
          </a:prstGeom>
        </p:spPr>
        <p:txBody>
          <a:bodyPr anchor="b">
            <a:noAutofit/>
          </a:bodyPr>
          <a:lstStyle>
            <a:lvl1pPr algn="ctr">
              <a:lnSpc>
                <a:spcPct val="80000"/>
              </a:lnSpc>
              <a:spcBef>
                <a:spcPts val="0"/>
              </a:spcBef>
              <a:defRPr sz="6000">
                <a:solidFill>
                  <a:srgbClr val="5C5C5C"/>
                </a:solidFill>
              </a:defRPr>
            </a:lvl1pPr>
          </a:lstStyle>
          <a:p>
            <a:r>
              <a:rPr lang="en-US" sz="3200" b="1" dirty="0" smtClean="0">
                <a:solidFill>
                  <a:schemeClr val="accent6">
                    <a:lumMod val="75000"/>
                  </a:schemeClr>
                </a:solidFill>
                <a:latin typeface="Arial" panose="020B0604020202020204" pitchFamily="34" charset="0"/>
                <a:cs typeface="Arial" panose="020B0604020202020204" pitchFamily="34" charset="0"/>
              </a:rPr>
              <a:t>INSIGHT THAT DRIVES DECISIONS</a:t>
            </a:r>
            <a:endParaRPr sz="3200" b="1" dirty="0">
              <a:solidFill>
                <a:schemeClr val="accent6">
                  <a:lumMod val="75000"/>
                </a:schemeClr>
              </a:solidFill>
              <a:latin typeface="Arial" panose="020B0604020202020204" pitchFamily="34" charset="0"/>
              <a:cs typeface="Arial" panose="020B0604020202020204" pitchFamily="34" charset="0"/>
            </a:endParaRPr>
          </a:p>
        </p:txBody>
      </p:sp>
      <p:sp>
        <p:nvSpPr>
          <p:cNvPr id="255" name="Shape 255"/>
          <p:cNvSpPr/>
          <p:nvPr/>
        </p:nvSpPr>
        <p:spPr>
          <a:xfrm>
            <a:off x="755576" y="1984097"/>
            <a:ext cx="3906519" cy="413478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Return on campaigns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Stages on customer journey</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Customer satisfaction</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Effectiveness of campaigns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Customer loyalty</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Sale volume</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Return tendency</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Promotion allocation</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Optimal discount</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Lead scoring</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Usage analytics</a:t>
            </a:r>
          </a:p>
        </p:txBody>
      </p:sp>
      <p:sp>
        <p:nvSpPr>
          <p:cNvPr id="256" name="Shape 256"/>
          <p:cNvSpPr/>
          <p:nvPr/>
        </p:nvSpPr>
        <p:spPr>
          <a:xfrm>
            <a:off x="5219678" y="1984097"/>
            <a:ext cx="3258905" cy="413478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Sensitivity to incentives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Acquisition rate</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Attrition rate</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Purchase timing</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Campaign response</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Repeat purchase</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Favorite categories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Microsegments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Personas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Cohort analysis</a:t>
            </a:r>
          </a:p>
          <a:p>
            <a:pPr>
              <a:defRPr>
                <a:latin typeface="Iowan Old Style Roman"/>
                <a:ea typeface="Iowan Old Style Roman"/>
                <a:cs typeface="Iowan Old Style Roman"/>
                <a:sym typeface="Iowan Old Style Roman"/>
              </a:defRPr>
            </a:pPr>
            <a:r>
              <a:rPr sz="2400" dirty="0">
                <a:latin typeface="Arial" panose="020B0604020202020204" pitchFamily="34" charset="0"/>
                <a:cs typeface="Arial" panose="020B0604020202020204" pitchFamily="34" charset="0"/>
              </a:rPr>
              <a:t>Reactivation probability</a:t>
            </a:r>
          </a:p>
        </p:txBody>
      </p:sp>
      <p:sp>
        <p:nvSpPr>
          <p:cNvPr id="2" name="5-Point Star 1"/>
          <p:cNvSpPr/>
          <p:nvPr/>
        </p:nvSpPr>
        <p:spPr>
          <a:xfrm>
            <a:off x="4831943" y="2420888"/>
            <a:ext cx="316121" cy="288032"/>
          </a:xfrm>
          <a:prstGeom prst="star5">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4835664" y="4221088"/>
            <a:ext cx="316121" cy="288032"/>
          </a:xfrm>
          <a:prstGeom prst="star5">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14156049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206" y="3664324"/>
            <a:ext cx="7694048" cy="1395019"/>
          </a:xfrm>
        </p:spPr>
        <p:txBody>
          <a:bodyPr/>
          <a:lstStyle/>
          <a:p>
            <a:pPr algn="ctr"/>
            <a:r>
              <a:rPr lang="en-US" dirty="0" smtClean="0">
                <a:solidFill>
                  <a:schemeClr val="bg1">
                    <a:lumMod val="50000"/>
                  </a:schemeClr>
                </a:solidFill>
                <a:latin typeface="Arial" panose="020B0604020202020204" pitchFamily="34" charset="0"/>
                <a:cs typeface="Arial" panose="020B0604020202020204" pitchFamily="34" charset="0"/>
              </a:rPr>
              <a:t>The INITIATIVES</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7640" t="22680" r="19361" b="19361"/>
          <a:stretch/>
        </p:blipFill>
        <p:spPr bwMode="auto">
          <a:xfrm>
            <a:off x="735550" y="2132856"/>
            <a:ext cx="1440160" cy="13249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izuno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9766" b="16874"/>
          <a:stretch/>
        </p:blipFill>
        <p:spPr bwMode="auto">
          <a:xfrm>
            <a:off x="2535750" y="2308898"/>
            <a:ext cx="1704748" cy="10801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sc thailand logo"/>
          <p:cNvPicPr>
            <a:picLocks noChangeAspect="1" noChangeArrowheads="1"/>
          </p:cNvPicPr>
          <p:nvPr/>
        </p:nvPicPr>
        <p:blipFill rotWithShape="1">
          <a:blip r:embed="rId4">
            <a:extLst>
              <a:ext uri="{28A0092B-C50C-407E-A947-70E740481C1C}">
                <a14:useLocalDpi xmlns:a14="http://schemas.microsoft.com/office/drawing/2010/main" val="0"/>
              </a:ext>
            </a:extLst>
          </a:blip>
          <a:srcRect l="20159" t="1728" r="19361" b="-798"/>
          <a:stretch/>
        </p:blipFill>
        <p:spPr bwMode="auto">
          <a:xfrm>
            <a:off x="4695990" y="2132856"/>
            <a:ext cx="1296144" cy="11677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rrow clothing  logo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27" y="2132856"/>
            <a:ext cx="2138165" cy="147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461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meerduggal.files.wordpress.com/2011/11/brand-product-lifecycle-2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463" y="4308300"/>
            <a:ext cx="4010025" cy="25050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7544" y="188640"/>
            <a:ext cx="8229600" cy="1143000"/>
          </a:xfrm>
        </p:spPr>
        <p:txBody>
          <a:bodyPr>
            <a:normAutofit/>
          </a:bodyPr>
          <a:lstStyle/>
          <a:p>
            <a:r>
              <a:rPr lang="en-US" sz="3600" b="1" dirty="0" smtClean="0">
                <a:solidFill>
                  <a:schemeClr val="accent6">
                    <a:lumMod val="75000"/>
                  </a:schemeClr>
                </a:solidFill>
                <a:latin typeface="Arial" panose="020B0604020202020204" pitchFamily="34" charset="0"/>
                <a:cs typeface="Arial" panose="020B0604020202020204" pitchFamily="34" charset="0"/>
              </a:rPr>
              <a:t>SALE FORCASTING FOR PLC PLAN</a:t>
            </a:r>
            <a:endParaRPr lang="en-US" sz="3600"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9552" y="1196752"/>
            <a:ext cx="8229600" cy="4525963"/>
          </a:xfrm>
        </p:spPr>
        <p:txBody>
          <a:bodyPr>
            <a:normAutofit/>
          </a:bodyPr>
          <a:lstStyle/>
          <a:p>
            <a:r>
              <a:rPr lang="en-US" dirty="0">
                <a:latin typeface="Arial" panose="020B0604020202020204" pitchFamily="34" charset="0"/>
                <a:cs typeface="Arial" panose="020B0604020202020204" pitchFamily="34" charset="0"/>
              </a:rPr>
              <a:t>P</a:t>
            </a:r>
            <a:r>
              <a:rPr lang="en-US" dirty="0" smtClean="0">
                <a:latin typeface="Arial" panose="020B0604020202020204" pitchFamily="34" charset="0"/>
                <a:cs typeface="Arial" panose="020B0604020202020204" pitchFamily="34" charset="0"/>
              </a:rPr>
              <a:t>redict </a:t>
            </a:r>
            <a:r>
              <a:rPr lang="en-US" dirty="0">
                <a:latin typeface="Arial" panose="020B0604020202020204" pitchFamily="34" charset="0"/>
                <a:cs typeface="Arial" panose="020B0604020202020204" pitchFamily="34" charset="0"/>
              </a:rPr>
              <a:t>short-term and long-term </a:t>
            </a:r>
            <a:r>
              <a:rPr lang="en-US" dirty="0" smtClean="0">
                <a:latin typeface="Arial" panose="020B0604020202020204" pitchFamily="34" charset="0"/>
                <a:cs typeface="Arial" panose="020B0604020202020204" pitchFamily="34" charset="0"/>
              </a:rPr>
              <a:t>performance </a:t>
            </a:r>
          </a:p>
          <a:p>
            <a:r>
              <a:rPr lang="en-US" dirty="0" smtClean="0">
                <a:latin typeface="Arial" panose="020B0604020202020204" pitchFamily="34" charset="0"/>
                <a:cs typeface="Arial" panose="020B0604020202020204" pitchFamily="34" charset="0"/>
              </a:rPr>
              <a:t>Companies </a:t>
            </a:r>
            <a:r>
              <a:rPr lang="en-US" dirty="0">
                <a:latin typeface="Arial" panose="020B0604020202020204" pitchFamily="34" charset="0"/>
                <a:cs typeface="Arial" panose="020B0604020202020204" pitchFamily="34" charset="0"/>
              </a:rPr>
              <a:t>can base their </a:t>
            </a:r>
            <a:r>
              <a:rPr lang="en-US" b="1" dirty="0">
                <a:latin typeface="Arial" panose="020B0604020202020204" pitchFamily="34" charset="0"/>
                <a:cs typeface="Arial" panose="020B0604020202020204" pitchFamily="34" charset="0"/>
              </a:rPr>
              <a:t>forecasts</a:t>
            </a:r>
            <a:r>
              <a:rPr lang="en-US" dirty="0">
                <a:latin typeface="Arial" panose="020B0604020202020204" pitchFamily="34" charset="0"/>
                <a:cs typeface="Arial" panose="020B0604020202020204" pitchFamily="34" charset="0"/>
              </a:rPr>
              <a:t> on </a:t>
            </a:r>
          </a:p>
          <a:p>
            <a:pPr lvl="1"/>
            <a:r>
              <a:rPr lang="en-US" dirty="0" smtClean="0">
                <a:latin typeface="Arial" panose="020B0604020202020204" pitchFamily="34" charset="0"/>
                <a:cs typeface="Arial" panose="020B0604020202020204" pitchFamily="34" charset="0"/>
              </a:rPr>
              <a:t>Past</a:t>
            </a:r>
            <a:r>
              <a:rPr lang="en-US" dirty="0">
                <a:latin typeface="Arial" panose="020B0604020202020204" pitchFamily="34" charset="0"/>
                <a:cs typeface="Arial" panose="020B0604020202020204" pitchFamily="34" charset="0"/>
              </a:rPr>
              <a:t> s</a:t>
            </a:r>
            <a:r>
              <a:rPr lang="en-US" dirty="0" smtClean="0">
                <a:latin typeface="Arial" panose="020B0604020202020204" pitchFamily="34" charset="0"/>
                <a:cs typeface="Arial" panose="020B0604020202020204" pitchFamily="34" charset="0"/>
              </a:rPr>
              <a:t>ales</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ale </a:t>
            </a:r>
            <a:r>
              <a:rPr lang="en-US" dirty="0">
                <a:latin typeface="Arial" panose="020B0604020202020204" pitchFamily="34" charset="0"/>
                <a:cs typeface="Arial" panose="020B0604020202020204" pitchFamily="34" charset="0"/>
              </a:rPr>
              <a:t>trends over the last 5 </a:t>
            </a:r>
            <a:r>
              <a:rPr lang="en-US" dirty="0" smtClean="0">
                <a:latin typeface="Arial" panose="020B0604020202020204" pitchFamily="34" charset="0"/>
                <a:cs typeface="Arial" panose="020B0604020202020204" pitchFamily="34" charset="0"/>
              </a:rPr>
              <a:t>years and factor </a:t>
            </a:r>
            <a:r>
              <a:rPr lang="en-US" dirty="0">
                <a:latin typeface="Arial" panose="020B0604020202020204" pitchFamily="34" charset="0"/>
                <a:cs typeface="Arial" panose="020B0604020202020204" pitchFamily="34" charset="0"/>
              </a:rPr>
              <a:t>analysis to see what impacts </a:t>
            </a:r>
            <a:r>
              <a:rPr lang="en-US" dirty="0" smtClean="0">
                <a:latin typeface="Arial" panose="020B0604020202020204" pitchFamily="34" charset="0"/>
                <a:cs typeface="Arial" panose="020B0604020202020204" pitchFamily="34" charset="0"/>
              </a:rPr>
              <a:t>sales</a:t>
            </a:r>
          </a:p>
          <a:p>
            <a:pPr lvl="1"/>
            <a:r>
              <a:rPr lang="en-US" dirty="0" smtClean="0">
                <a:latin typeface="Arial" panose="020B0604020202020204" pitchFamily="34" charset="0"/>
                <a:cs typeface="Arial" panose="020B0604020202020204" pitchFamily="34" charset="0"/>
              </a:rPr>
              <a:t>Industry-wide comparisons</a:t>
            </a:r>
          </a:p>
          <a:p>
            <a:pPr lvl="1"/>
            <a:r>
              <a:rPr lang="en-US" dirty="0">
                <a:latin typeface="Arial" panose="020B0604020202020204" pitchFamily="34" charset="0"/>
                <a:cs typeface="Arial" panose="020B0604020202020204" pitchFamily="34" charset="0"/>
              </a:rPr>
              <a:t>E</a:t>
            </a:r>
            <a:r>
              <a:rPr lang="en-US" dirty="0" smtClean="0">
                <a:latin typeface="Arial" panose="020B0604020202020204" pitchFamily="34" charset="0"/>
                <a:cs typeface="Arial" panose="020B0604020202020204" pitchFamily="34" charset="0"/>
              </a:rPr>
              <a:t>conomic trends.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5873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87" y="4502122"/>
            <a:ext cx="1045514" cy="110419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991" y="1498707"/>
            <a:ext cx="1924905" cy="1438306"/>
          </a:xfrm>
          <a:prstGeom prst="rect">
            <a:avLst/>
          </a:prstGeom>
        </p:spPr>
      </p:pic>
      <p:sp>
        <p:nvSpPr>
          <p:cNvPr id="4" name="Right Arrow 3"/>
          <p:cNvSpPr/>
          <p:nvPr/>
        </p:nvSpPr>
        <p:spPr>
          <a:xfrm rot="16200000">
            <a:off x="1578577" y="3562904"/>
            <a:ext cx="851733" cy="4389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5" name="TextBox 4"/>
          <p:cNvSpPr txBox="1"/>
          <p:nvPr/>
        </p:nvSpPr>
        <p:spPr>
          <a:xfrm>
            <a:off x="164208" y="3771184"/>
            <a:ext cx="1384353" cy="369332"/>
          </a:xfrm>
          <a:prstGeom prst="rect">
            <a:avLst/>
          </a:prstGeom>
          <a:noFill/>
        </p:spPr>
        <p:txBody>
          <a:bodyPr wrap="none" rtlCol="0">
            <a:spAutoFit/>
          </a:bodyPr>
          <a:lstStyle/>
          <a:p>
            <a:r>
              <a:rPr lang="en-US" sz="1800" dirty="0" smtClean="0"/>
              <a:t>Ask question</a:t>
            </a:r>
            <a:endParaRPr lang="en-US" sz="1800" dirty="0"/>
          </a:p>
        </p:txBody>
      </p:sp>
      <p:pic>
        <p:nvPicPr>
          <p:cNvPr id="6"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703" y="3254847"/>
            <a:ext cx="493699" cy="521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4498" y="1456776"/>
            <a:ext cx="493699" cy="521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265029" y="5601434"/>
            <a:ext cx="1523766" cy="707886"/>
          </a:xfrm>
          <a:prstGeom prst="rect">
            <a:avLst/>
          </a:prstGeom>
          <a:noFill/>
        </p:spPr>
        <p:txBody>
          <a:bodyPr wrap="square" rtlCol="0">
            <a:spAutoFit/>
          </a:bodyPr>
          <a:lstStyle/>
          <a:p>
            <a:pPr algn="ctr"/>
            <a:r>
              <a:rPr lang="en-US" sz="2000" dirty="0" smtClean="0"/>
              <a:t>Prospective Customer</a:t>
            </a:r>
            <a:endParaRPr lang="en-US" sz="2000" dirty="0"/>
          </a:p>
        </p:txBody>
      </p:sp>
      <p:sp>
        <p:nvSpPr>
          <p:cNvPr id="9" name="TextBox 8"/>
          <p:cNvSpPr txBox="1"/>
          <p:nvPr/>
        </p:nvSpPr>
        <p:spPr>
          <a:xfrm>
            <a:off x="1350624" y="2770499"/>
            <a:ext cx="1307640" cy="400110"/>
          </a:xfrm>
          <a:prstGeom prst="rect">
            <a:avLst/>
          </a:prstGeom>
          <a:noFill/>
        </p:spPr>
        <p:txBody>
          <a:bodyPr wrap="square" rtlCol="0">
            <a:spAutoFit/>
          </a:bodyPr>
          <a:lstStyle/>
          <a:p>
            <a:pPr algn="ctr"/>
            <a:r>
              <a:rPr lang="en-US" sz="2000" dirty="0" smtClean="0"/>
              <a:t>Call Center</a:t>
            </a:r>
            <a:endParaRPr lang="en-US" sz="2000" dirty="0"/>
          </a:p>
        </p:txBody>
      </p:sp>
      <p:sp>
        <p:nvSpPr>
          <p:cNvPr id="13" name="TextBox 12"/>
          <p:cNvSpPr txBox="1"/>
          <p:nvPr/>
        </p:nvSpPr>
        <p:spPr>
          <a:xfrm>
            <a:off x="3969475" y="5892959"/>
            <a:ext cx="1480405" cy="400110"/>
          </a:xfrm>
          <a:prstGeom prst="rect">
            <a:avLst/>
          </a:prstGeom>
          <a:noFill/>
        </p:spPr>
        <p:txBody>
          <a:bodyPr wrap="none" rtlCol="0">
            <a:spAutoFit/>
          </a:bodyPr>
          <a:lstStyle/>
          <a:p>
            <a:r>
              <a:rPr lang="en-US" sz="2000" dirty="0" smtClean="0"/>
              <a:t>Online Store</a:t>
            </a:r>
            <a:endParaRPr lang="en-US" sz="2000" dirty="0"/>
          </a:p>
        </p:txBody>
      </p:sp>
      <p:pic>
        <p:nvPicPr>
          <p:cNvPr id="14"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3996" y="4294869"/>
            <a:ext cx="493699" cy="5214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8298" y="5054219"/>
            <a:ext cx="493699" cy="521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5174" y="4223965"/>
            <a:ext cx="1631655" cy="1723233"/>
          </a:xfrm>
          <a:prstGeom prst="rect">
            <a:avLst/>
          </a:prstGeom>
        </p:spPr>
      </p:pic>
      <p:sp>
        <p:nvSpPr>
          <p:cNvPr id="18" name="TextBox 17"/>
          <p:cNvSpPr txBox="1"/>
          <p:nvPr/>
        </p:nvSpPr>
        <p:spPr>
          <a:xfrm>
            <a:off x="6930918" y="5863106"/>
            <a:ext cx="620683" cy="400110"/>
          </a:xfrm>
          <a:prstGeom prst="rect">
            <a:avLst/>
          </a:prstGeom>
          <a:noFill/>
        </p:spPr>
        <p:txBody>
          <a:bodyPr wrap="none" rtlCol="0">
            <a:spAutoFit/>
          </a:bodyPr>
          <a:lstStyle/>
          <a:p>
            <a:r>
              <a:rPr lang="en-US" sz="2000" dirty="0" smtClean="0"/>
              <a:t>Cart</a:t>
            </a:r>
            <a:endParaRPr lang="en-US" sz="2000" dirty="0"/>
          </a:p>
        </p:txBody>
      </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t="18739" b="21081"/>
          <a:stretch/>
        </p:blipFill>
        <p:spPr>
          <a:xfrm>
            <a:off x="6591107" y="2584313"/>
            <a:ext cx="1217192" cy="773621"/>
          </a:xfrm>
          <a:prstGeom prst="rect">
            <a:avLst/>
          </a:prstGeom>
        </p:spPr>
      </p:pic>
      <p:sp>
        <p:nvSpPr>
          <p:cNvPr id="21" name="TextBox 20"/>
          <p:cNvSpPr txBox="1"/>
          <p:nvPr/>
        </p:nvSpPr>
        <p:spPr>
          <a:xfrm>
            <a:off x="7039492" y="2262067"/>
            <a:ext cx="629596" cy="400110"/>
          </a:xfrm>
          <a:prstGeom prst="rect">
            <a:avLst/>
          </a:prstGeom>
          <a:noFill/>
        </p:spPr>
        <p:txBody>
          <a:bodyPr wrap="none" rtlCol="0">
            <a:spAutoFit/>
          </a:bodyPr>
          <a:lstStyle/>
          <a:p>
            <a:r>
              <a:rPr lang="en-US" sz="2000" dirty="0" smtClean="0"/>
              <a:t>Paid</a:t>
            </a:r>
            <a:endParaRPr lang="en-US" sz="2000" dirty="0"/>
          </a:p>
        </p:txBody>
      </p:sp>
      <p:pic>
        <p:nvPicPr>
          <p:cNvPr id="22"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9979" y="2582119"/>
            <a:ext cx="493699" cy="5214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150140" y="1738628"/>
            <a:ext cx="1045514" cy="1104194"/>
          </a:xfrm>
          <a:prstGeom prst="rect">
            <a:avLst/>
          </a:prstGeom>
        </p:spPr>
      </p:pic>
      <p:sp>
        <p:nvSpPr>
          <p:cNvPr id="24" name="Arc 23"/>
          <p:cNvSpPr/>
          <p:nvPr/>
        </p:nvSpPr>
        <p:spPr>
          <a:xfrm rot="16200000">
            <a:off x="2251156" y="2820590"/>
            <a:ext cx="3211741" cy="3111560"/>
          </a:xfrm>
          <a:prstGeom prst="arc">
            <a:avLst>
              <a:gd name="adj1" fmla="val 16301661"/>
              <a:gd name="adj2" fmla="val 200567"/>
            </a:avLst>
          </a:prstGeom>
          <a:ln w="38100">
            <a:solidFill>
              <a:schemeClr val="accent6">
                <a:lumMod val="75000"/>
              </a:schemeClr>
            </a:solidFill>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2000"/>
          </a:p>
        </p:txBody>
      </p:sp>
      <p:sp>
        <p:nvSpPr>
          <p:cNvPr id="25" name="TextBox 24"/>
          <p:cNvSpPr txBox="1"/>
          <p:nvPr/>
        </p:nvSpPr>
        <p:spPr>
          <a:xfrm>
            <a:off x="3867236" y="2842823"/>
            <a:ext cx="1649333" cy="707886"/>
          </a:xfrm>
          <a:prstGeom prst="rect">
            <a:avLst/>
          </a:prstGeom>
          <a:noFill/>
        </p:spPr>
        <p:txBody>
          <a:bodyPr wrap="square" rtlCol="0">
            <a:spAutoFit/>
          </a:bodyPr>
          <a:lstStyle/>
          <a:p>
            <a:pPr algn="ctr"/>
            <a:r>
              <a:rPr lang="en-US" sz="2000" dirty="0" smtClean="0"/>
              <a:t>Enrolled Customer</a:t>
            </a:r>
            <a:endParaRPr lang="en-US" sz="2000" dirty="0"/>
          </a:p>
        </p:txBody>
      </p:sp>
      <p:pic>
        <p:nvPicPr>
          <p:cNvPr id="26" name="Picture 2" descr="Image result for data icon gree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7540" y="2074277"/>
            <a:ext cx="493699" cy="5214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rotWithShape="1">
          <a:blip r:embed="rId8"/>
          <a:srcRect t="8176" r="1922" b="5237"/>
          <a:stretch/>
        </p:blipFill>
        <p:spPr>
          <a:xfrm>
            <a:off x="3744342" y="4529951"/>
            <a:ext cx="1840614" cy="1083305"/>
          </a:xfrm>
          <a:prstGeom prst="rect">
            <a:avLst/>
          </a:prstGeom>
        </p:spPr>
      </p:pic>
      <p:sp>
        <p:nvSpPr>
          <p:cNvPr id="30" name="Right Arrow 29"/>
          <p:cNvSpPr/>
          <p:nvPr/>
        </p:nvSpPr>
        <p:spPr>
          <a:xfrm rot="16200000">
            <a:off x="1578578" y="3562904"/>
            <a:ext cx="851733" cy="43896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32" name="Right Arrow 31"/>
          <p:cNvSpPr/>
          <p:nvPr/>
        </p:nvSpPr>
        <p:spPr>
          <a:xfrm>
            <a:off x="2765723" y="4839802"/>
            <a:ext cx="806470" cy="463601"/>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33" name="Right Arrow 32"/>
          <p:cNvSpPr/>
          <p:nvPr/>
        </p:nvSpPr>
        <p:spPr>
          <a:xfrm>
            <a:off x="5784637" y="4853780"/>
            <a:ext cx="806470" cy="463601"/>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34" name="Right Arrow 33"/>
          <p:cNvSpPr/>
          <p:nvPr/>
        </p:nvSpPr>
        <p:spPr>
          <a:xfrm rot="16200000">
            <a:off x="6928424" y="3641452"/>
            <a:ext cx="851733" cy="438964"/>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35" name="Right Arrow 34"/>
          <p:cNvSpPr/>
          <p:nvPr/>
        </p:nvSpPr>
        <p:spPr>
          <a:xfrm rot="16200000">
            <a:off x="1578579" y="3562904"/>
            <a:ext cx="851733" cy="438964"/>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sp>
        <p:nvSpPr>
          <p:cNvPr id="36" name="Right Arrow 35"/>
          <p:cNvSpPr/>
          <p:nvPr/>
        </p:nvSpPr>
        <p:spPr>
          <a:xfrm rot="11602236">
            <a:off x="5567766" y="2538698"/>
            <a:ext cx="806470" cy="463601"/>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pic>
        <p:nvPicPr>
          <p:cNvPr id="37" name="Picture 36"/>
          <p:cNvPicPr>
            <a:picLocks noChangeAspect="1"/>
          </p:cNvPicPr>
          <p:nvPr/>
        </p:nvPicPr>
        <p:blipFill rotWithShape="1">
          <a:blip r:embed="rId9" cstate="print">
            <a:extLst>
              <a:ext uri="{28A0092B-C50C-407E-A947-70E740481C1C}">
                <a14:useLocalDpi xmlns:a14="http://schemas.microsoft.com/office/drawing/2010/main" val="0"/>
              </a:ext>
            </a:extLst>
          </a:blip>
          <a:srcRect t="-1" r="62493" b="-13702"/>
          <a:stretch/>
        </p:blipFill>
        <p:spPr>
          <a:xfrm>
            <a:off x="8312396" y="116632"/>
            <a:ext cx="720080" cy="813028"/>
          </a:xfrm>
          <a:prstGeom prst="rect">
            <a:avLst/>
          </a:prstGeom>
        </p:spPr>
      </p:pic>
      <p:sp>
        <p:nvSpPr>
          <p:cNvPr id="31" name="Title 1"/>
          <p:cNvSpPr txBox="1">
            <a:spLocks/>
          </p:cNvSpPr>
          <p:nvPr/>
        </p:nvSpPr>
        <p:spPr>
          <a:xfrm>
            <a:off x="1262856" y="485504"/>
            <a:ext cx="6711656" cy="886968"/>
          </a:xfrm>
          <a:prstGeom prst="rect">
            <a:avLst/>
          </a:prstGeom>
        </p:spPr>
        <p:txBody>
          <a:bodyPr>
            <a:noAutofit/>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accent6">
                    <a:lumMod val="75000"/>
                  </a:schemeClr>
                </a:solidFill>
                <a:latin typeface="Arial" panose="020B0604020202020204" pitchFamily="34" charset="0"/>
                <a:cs typeface="Arial" panose="020B0604020202020204" pitchFamily="34" charset="0"/>
              </a:rPr>
              <a:t>BUYING ONLINE</a:t>
            </a:r>
            <a:endParaRPr lang="en-US" sz="36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56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P spid="9" grpId="0"/>
      <p:bldP spid="13" grpId="0"/>
      <p:bldP spid="18" grpId="0"/>
      <p:bldP spid="21" grpId="0"/>
      <p:bldP spid="24" grpId="0" animBg="1"/>
      <p:bldP spid="25" grpId="0"/>
      <p:bldP spid="30" grpId="0" animBg="1"/>
      <p:bldP spid="32" grpId="0" animBg="1"/>
      <p:bldP spid="33" grpId="0" animBg="1"/>
      <p:bldP spid="34" grpId="0" animBg="1"/>
      <p:bldP spid="35"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6">
                    <a:lumMod val="75000"/>
                  </a:schemeClr>
                </a:solidFill>
                <a:latin typeface="Arial" panose="020B0604020202020204" pitchFamily="34" charset="0"/>
                <a:cs typeface="Arial" panose="020B0604020202020204" pitchFamily="34" charset="0"/>
              </a:rPr>
              <a:t>CUSTOMER SEGMENTATION</a:t>
            </a:r>
            <a:endParaRPr lang="en-US" sz="4000" b="1" dirty="0">
              <a:solidFill>
                <a:schemeClr val="accent6">
                  <a:lumMod val="75000"/>
                </a:schemeClr>
              </a:solidFill>
              <a:latin typeface="Arial" panose="020B0604020202020204" pitchFamily="34" charset="0"/>
              <a:cs typeface="Arial" panose="020B0604020202020204" pitchFamily="34" charset="0"/>
            </a:endParaRPr>
          </a:p>
        </p:txBody>
      </p:sp>
      <p:pic>
        <p:nvPicPr>
          <p:cNvPr id="3078" name="Picture 6" descr="Image result for customer segmentation"/>
          <p:cNvPicPr>
            <a:picLocks noChangeAspect="1" noChangeArrowheads="1"/>
          </p:cNvPicPr>
          <p:nvPr/>
        </p:nvPicPr>
        <p:blipFill rotWithShape="1">
          <a:blip r:embed="rId2">
            <a:extLst>
              <a:ext uri="{28A0092B-C50C-407E-A947-70E740481C1C}">
                <a14:useLocalDpi xmlns:a14="http://schemas.microsoft.com/office/drawing/2010/main" val="0"/>
              </a:ext>
            </a:extLst>
          </a:blip>
          <a:srcRect l="4463" t="26462" r="5438" b="25939"/>
          <a:stretch/>
        </p:blipFill>
        <p:spPr bwMode="auto">
          <a:xfrm>
            <a:off x="210344" y="1453207"/>
            <a:ext cx="8723312" cy="34563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74" y="4798930"/>
            <a:ext cx="2060848" cy="20608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27784" y="5035043"/>
            <a:ext cx="6698649"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The better you understand, who are the customers </a:t>
            </a:r>
            <a:r>
              <a:rPr lang="en-US" sz="2400" dirty="0" smtClean="0">
                <a:latin typeface="Arial" panose="020B0604020202020204" pitchFamily="34" charset="0"/>
                <a:cs typeface="Arial" panose="020B0604020202020204" pitchFamily="34" charset="0"/>
              </a:rPr>
              <a:t>at </a:t>
            </a:r>
            <a:r>
              <a:rPr lang="en-US" sz="2400" dirty="0">
                <a:latin typeface="Arial" panose="020B0604020202020204" pitchFamily="34" charset="0"/>
                <a:cs typeface="Arial" panose="020B0604020202020204" pitchFamily="34" charset="0"/>
              </a:rPr>
              <a:t>your store, the easier it is </a:t>
            </a:r>
            <a:r>
              <a:rPr lang="en-US" sz="2400" dirty="0" smtClean="0">
                <a:latin typeface="Arial" panose="020B0604020202020204" pitchFamily="34" charset="0"/>
                <a:cs typeface="Arial" panose="020B0604020202020204" pitchFamily="34" charset="0"/>
              </a:rPr>
              <a:t>to </a:t>
            </a:r>
            <a:r>
              <a:rPr lang="en-US" sz="2400" dirty="0">
                <a:latin typeface="Arial" panose="020B0604020202020204" pitchFamily="34" charset="0"/>
                <a:cs typeface="Arial" panose="020B0604020202020204" pitchFamily="34" charset="0"/>
              </a:rPr>
              <a:t>tailor to </a:t>
            </a:r>
            <a:r>
              <a:rPr lang="en-US" sz="2400" dirty="0" smtClean="0">
                <a:latin typeface="Arial" panose="020B0604020202020204" pitchFamily="34" charset="0"/>
                <a:cs typeface="Arial" panose="020B0604020202020204" pitchFamily="34" charset="0"/>
              </a:rPr>
              <a:t>your their needs.</a:t>
            </a:r>
          </a:p>
          <a:p>
            <a:pPr marL="457200" indent="-4572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WHAT </a:t>
            </a:r>
            <a:r>
              <a:rPr lang="en-US" sz="2400" dirty="0">
                <a:latin typeface="Arial" panose="020B0604020202020204" pitchFamily="34" charset="0"/>
                <a:cs typeface="Arial" panose="020B0604020202020204" pitchFamily="34" charset="0"/>
              </a:rPr>
              <a:t>you sell and HOW you sell it</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2411760" y="1340768"/>
            <a:ext cx="2016224" cy="35688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765" y="2348880"/>
            <a:ext cx="6174478" cy="44720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5536" y="116632"/>
            <a:ext cx="8424936" cy="1143000"/>
          </a:xfrm>
        </p:spPr>
        <p:txBody>
          <a:bodyPr>
            <a:noAutofit/>
          </a:bodyPr>
          <a:lstStyle/>
          <a:p>
            <a:r>
              <a:rPr lang="en-US" sz="3600" b="1" dirty="0" smtClean="0">
                <a:solidFill>
                  <a:schemeClr val="accent6">
                    <a:lumMod val="75000"/>
                  </a:schemeClr>
                </a:solidFill>
                <a:latin typeface="Arial" panose="020B0604020202020204" pitchFamily="34" charset="0"/>
                <a:cs typeface="Arial" panose="020B0604020202020204" pitchFamily="34" charset="0"/>
              </a:rPr>
              <a:t>CAMPAIGN ANALYTICS</a:t>
            </a:r>
            <a:endParaRPr lang="en-US" sz="3600"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3568" y="1074342"/>
            <a:ext cx="7848872" cy="1847892"/>
          </a:xfrm>
        </p:spPr>
        <p:txBody>
          <a:bodyPr>
            <a:noAutofit/>
          </a:bodyPr>
          <a:lstStyle/>
          <a:p>
            <a:pPr marL="0" indent="0" algn="ctr">
              <a:buNone/>
            </a:pPr>
            <a:r>
              <a:rPr lang="en-US" sz="2200" dirty="0">
                <a:latin typeface="Arial" panose="020B0604020202020204" pitchFamily="34" charset="0"/>
                <a:cs typeface="Arial" panose="020B0604020202020204" pitchFamily="34" charset="0"/>
              </a:rPr>
              <a:t>Tracking </a:t>
            </a:r>
            <a:r>
              <a:rPr lang="en-US" sz="2200" dirty="0" smtClean="0">
                <a:latin typeface="Arial" panose="020B0604020202020204" pitchFamily="34" charset="0"/>
                <a:cs typeface="Arial" panose="020B0604020202020204" pitchFamily="34" charset="0"/>
              </a:rPr>
              <a:t>customer interactions (Google Analytics)</a:t>
            </a:r>
          </a:p>
          <a:p>
            <a:pPr marL="0" indent="0" algn="ctr">
              <a:buNone/>
            </a:pPr>
            <a:r>
              <a:rPr lang="en-US" sz="2200" dirty="0" smtClean="0">
                <a:latin typeface="Arial" panose="020B0604020202020204" pitchFamily="34" charset="0"/>
                <a:cs typeface="Arial" panose="020B0604020202020204" pitchFamily="34" charset="0"/>
              </a:rPr>
              <a:t>Linking </a:t>
            </a:r>
            <a:r>
              <a:rPr lang="en-US" sz="2200" dirty="0">
                <a:latin typeface="Arial" panose="020B0604020202020204" pitchFamily="34" charset="0"/>
                <a:cs typeface="Arial" panose="020B0604020202020204" pitchFamily="34" charset="0"/>
              </a:rPr>
              <a:t>marketing activities and conversions across </a:t>
            </a:r>
            <a:r>
              <a:rPr lang="en-US" sz="2200" dirty="0" smtClean="0">
                <a:latin typeface="Arial" panose="020B0604020202020204" pitchFamily="34" charset="0"/>
                <a:cs typeface="Arial" panose="020B0604020202020204" pitchFamily="34" charset="0"/>
              </a:rPr>
              <a:t>systems</a:t>
            </a:r>
          </a:p>
          <a:p>
            <a:pPr marL="0" indent="0" algn="ctr">
              <a:buNone/>
            </a:pPr>
            <a:r>
              <a:rPr lang="en-US" sz="2200" dirty="0" smtClean="0">
                <a:latin typeface="Arial" panose="020B0604020202020204" pitchFamily="34" charset="0"/>
                <a:cs typeface="Arial" panose="020B0604020202020204" pitchFamily="34" charset="0"/>
              </a:rPr>
              <a:t>Linking </a:t>
            </a:r>
            <a:r>
              <a:rPr lang="en-US" sz="2200" dirty="0">
                <a:latin typeface="Arial" panose="020B0604020202020204" pitchFamily="34" charset="0"/>
                <a:cs typeface="Arial" panose="020B0604020202020204" pitchFamily="34" charset="0"/>
              </a:rPr>
              <a:t>social media marketing insights</a:t>
            </a:r>
          </a:p>
          <a:p>
            <a:endParaRPr lang="en-US" sz="2200" dirty="0"/>
          </a:p>
          <a:p>
            <a:pPr marL="0" indent="0" algn="ctr">
              <a:buNone/>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5412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1676" y="175537"/>
            <a:ext cx="7886700" cy="1046830"/>
          </a:xfrm>
          <a:prstGeom prst="rect">
            <a:avLst/>
          </a:prstGeom>
        </p:spPr>
        <p:txBody>
          <a:bodyPr vert="horz" wrap="square" lIns="0" tIns="488066" rIns="0" bIns="0" rtlCol="0">
            <a:spAutoFit/>
          </a:bodyPr>
          <a:lstStyle/>
          <a:p>
            <a:pPr marL="667008">
              <a:lnSpc>
                <a:spcPct val="100000"/>
              </a:lnSpc>
            </a:pPr>
            <a:r>
              <a:rPr lang="en-US" sz="3600" b="1" spc="-35" dirty="0" smtClean="0">
                <a:solidFill>
                  <a:srgbClr val="ED7D31"/>
                </a:solidFill>
                <a:latin typeface="Arial" panose="020B0604020202020204" pitchFamily="34" charset="0"/>
                <a:cs typeface="Arial" panose="020B0604020202020204" pitchFamily="34" charset="0"/>
              </a:rPr>
              <a:t>THE KEY TAKEAWAY</a:t>
            </a:r>
            <a:endParaRPr sz="3600" b="1" dirty="0">
              <a:solidFill>
                <a:srgbClr val="ED7D31"/>
              </a:solidFill>
              <a:latin typeface="Arial" panose="020B0604020202020204" pitchFamily="34" charset="0"/>
              <a:cs typeface="Arial" panose="020B0604020202020204" pitchFamily="34" charset="0"/>
            </a:endParaRPr>
          </a:p>
        </p:txBody>
      </p:sp>
      <p:sp>
        <p:nvSpPr>
          <p:cNvPr id="15" name="Content Placeholder 3"/>
          <p:cNvSpPr txBox="1">
            <a:spLocks/>
          </p:cNvSpPr>
          <p:nvPr/>
        </p:nvSpPr>
        <p:spPr>
          <a:xfrm>
            <a:off x="436885" y="5353059"/>
            <a:ext cx="8424936" cy="1152128"/>
          </a:xfrm>
          <a:prstGeom prst="rect">
            <a:avLst/>
          </a:prstGeom>
        </p:spPr>
        <p:txBody>
          <a:bodyPr>
            <a:noAutofit/>
          </a:bodyPr>
          <a:lst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rgbClr val="3D599D"/>
                </a:solidFill>
                <a:latin typeface="Arial" panose="020B0604020202020204" pitchFamily="34" charset="0"/>
                <a:cs typeface="Arial" panose="020B0604020202020204" pitchFamily="34" charset="0"/>
              </a:rPr>
              <a:t>Analytics is the process of capturing, interpreting and communicating useful information for better decision making</a:t>
            </a:r>
            <a:endParaRPr lang="en-US" sz="2400" dirty="0">
              <a:solidFill>
                <a:srgbClr val="3D599D"/>
              </a:solidFill>
              <a:latin typeface="Arial" panose="020B0604020202020204" pitchFamily="34" charset="0"/>
              <a:cs typeface="Arial" panose="020B0604020202020204" pitchFamily="34" charset="0"/>
            </a:endParaRPr>
          </a:p>
        </p:txBody>
      </p:sp>
      <p:grpSp>
        <p:nvGrpSpPr>
          <p:cNvPr id="14" name="Group 13"/>
          <p:cNvGrpSpPr/>
          <p:nvPr/>
        </p:nvGrpSpPr>
        <p:grpSpPr>
          <a:xfrm>
            <a:off x="395536" y="1860142"/>
            <a:ext cx="8583909" cy="3066596"/>
            <a:chOff x="308571" y="2177816"/>
            <a:chExt cx="8583909" cy="3066596"/>
          </a:xfrm>
        </p:grpSpPr>
        <p:sp>
          <p:nvSpPr>
            <p:cNvPr id="5" name="object 5"/>
            <p:cNvSpPr/>
            <p:nvPr/>
          </p:nvSpPr>
          <p:spPr>
            <a:xfrm>
              <a:off x="2696314" y="2697647"/>
              <a:ext cx="1184619" cy="1257817"/>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 name="object 6"/>
            <p:cNvSpPr/>
            <p:nvPr/>
          </p:nvSpPr>
          <p:spPr>
            <a:xfrm>
              <a:off x="4540402" y="2651014"/>
              <a:ext cx="1320520" cy="1402143"/>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7" name="object 7"/>
            <p:cNvSpPr/>
            <p:nvPr/>
          </p:nvSpPr>
          <p:spPr>
            <a:xfrm>
              <a:off x="6779455" y="2564764"/>
              <a:ext cx="1275670" cy="1655958"/>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9" name="object 9"/>
            <p:cNvSpPr txBox="1"/>
            <p:nvPr/>
          </p:nvSpPr>
          <p:spPr>
            <a:xfrm>
              <a:off x="2534121" y="2183414"/>
              <a:ext cx="1832774" cy="307777"/>
            </a:xfrm>
            <a:prstGeom prst="rect">
              <a:avLst/>
            </a:prstGeom>
          </p:spPr>
          <p:txBody>
            <a:bodyPr vert="horz" wrap="square" lIns="0" tIns="0" rIns="0" bIns="0" rtlCol="0">
              <a:spAutoFit/>
            </a:bodyPr>
            <a:lstStyle/>
            <a:p>
              <a:pPr marL="11135"/>
              <a:r>
                <a:rPr sz="2000" spc="114" dirty="0">
                  <a:solidFill>
                    <a:srgbClr val="595959"/>
                  </a:solidFill>
                  <a:latin typeface="Arial" panose="020B0604020202020204" pitchFamily="34" charset="0"/>
                  <a:cs typeface="Arial" panose="020B0604020202020204" pitchFamily="34" charset="0"/>
                </a:rPr>
                <a:t>C</a:t>
              </a:r>
              <a:r>
                <a:rPr sz="2000" spc="105" dirty="0">
                  <a:solidFill>
                    <a:srgbClr val="595959"/>
                  </a:solidFill>
                  <a:latin typeface="Arial" panose="020B0604020202020204" pitchFamily="34" charset="0"/>
                  <a:cs typeface="Arial" panose="020B0604020202020204" pitchFamily="34" charset="0"/>
                </a:rPr>
                <a:t>o</a:t>
              </a:r>
              <a:r>
                <a:rPr sz="2000" spc="4" dirty="0">
                  <a:solidFill>
                    <a:srgbClr val="595959"/>
                  </a:solidFill>
                  <a:latin typeface="Arial" panose="020B0604020202020204" pitchFamily="34" charset="0"/>
                  <a:cs typeface="Arial" panose="020B0604020202020204" pitchFamily="34" charset="0"/>
                </a:rPr>
                <a:t>nn</a:t>
              </a:r>
              <a:r>
                <a:rPr sz="2000" dirty="0">
                  <a:solidFill>
                    <a:srgbClr val="595959"/>
                  </a:solidFill>
                  <a:latin typeface="Arial" panose="020B0604020202020204" pitchFamily="34" charset="0"/>
                  <a:cs typeface="Arial" panose="020B0604020202020204" pitchFamily="34" charset="0"/>
                </a:rPr>
                <a:t>e</a:t>
              </a:r>
              <a:r>
                <a:rPr sz="2000" spc="44" dirty="0">
                  <a:solidFill>
                    <a:srgbClr val="595959"/>
                  </a:solidFill>
                  <a:latin typeface="Arial" panose="020B0604020202020204" pitchFamily="34" charset="0"/>
                  <a:cs typeface="Arial" panose="020B0604020202020204" pitchFamily="34" charset="0"/>
                </a:rPr>
                <a:t>c</a:t>
              </a:r>
              <a:r>
                <a:rPr sz="2000" spc="57" dirty="0">
                  <a:solidFill>
                    <a:srgbClr val="595959"/>
                  </a:solidFill>
                  <a:latin typeface="Arial" panose="020B0604020202020204" pitchFamily="34" charset="0"/>
                  <a:cs typeface="Arial" panose="020B0604020202020204" pitchFamily="34" charset="0"/>
                </a:rPr>
                <a:t>t</a:t>
              </a:r>
              <a:r>
                <a:rPr sz="2000" spc="22" dirty="0">
                  <a:solidFill>
                    <a:srgbClr val="595959"/>
                  </a:solidFill>
                  <a:latin typeface="Arial" panose="020B0604020202020204" pitchFamily="34" charset="0"/>
                  <a:cs typeface="Arial" panose="020B0604020202020204" pitchFamily="34" charset="0"/>
                </a:rPr>
                <a:t>i</a:t>
              </a:r>
              <a:r>
                <a:rPr sz="2000" spc="35" dirty="0">
                  <a:solidFill>
                    <a:srgbClr val="595959"/>
                  </a:solidFill>
                  <a:latin typeface="Arial" panose="020B0604020202020204" pitchFamily="34" charset="0"/>
                  <a:cs typeface="Arial" panose="020B0604020202020204" pitchFamily="34" charset="0"/>
                </a:rPr>
                <a:t>v</a:t>
              </a:r>
              <a:r>
                <a:rPr sz="2000" spc="22" dirty="0">
                  <a:solidFill>
                    <a:srgbClr val="595959"/>
                  </a:solidFill>
                  <a:latin typeface="Arial" panose="020B0604020202020204" pitchFamily="34" charset="0"/>
                  <a:cs typeface="Arial" panose="020B0604020202020204" pitchFamily="34" charset="0"/>
                </a:rPr>
                <a:t>i</a:t>
              </a:r>
              <a:r>
                <a:rPr sz="2000" spc="57" dirty="0">
                  <a:solidFill>
                    <a:srgbClr val="595959"/>
                  </a:solidFill>
                  <a:latin typeface="Arial" panose="020B0604020202020204" pitchFamily="34" charset="0"/>
                  <a:cs typeface="Arial" panose="020B0604020202020204" pitchFamily="34" charset="0"/>
                </a:rPr>
                <a:t>t</a:t>
              </a:r>
              <a:r>
                <a:rPr sz="2000" spc="39" dirty="0">
                  <a:solidFill>
                    <a:srgbClr val="595959"/>
                  </a:solidFill>
                  <a:latin typeface="Arial" panose="020B0604020202020204" pitchFamily="34" charset="0"/>
                  <a:cs typeface="Arial" panose="020B0604020202020204" pitchFamily="34" charset="0"/>
                </a:rPr>
                <a:t>y</a:t>
              </a:r>
              <a:endParaRPr sz="2000" dirty="0">
                <a:latin typeface="Arial" panose="020B0604020202020204" pitchFamily="34" charset="0"/>
                <a:cs typeface="Arial" panose="020B0604020202020204" pitchFamily="34" charset="0"/>
              </a:endParaRPr>
            </a:p>
          </p:txBody>
        </p:sp>
        <p:sp>
          <p:nvSpPr>
            <p:cNvPr id="10" name="object 10"/>
            <p:cNvSpPr txBox="1"/>
            <p:nvPr/>
          </p:nvSpPr>
          <p:spPr>
            <a:xfrm>
              <a:off x="4882555" y="2193206"/>
              <a:ext cx="957928" cy="307777"/>
            </a:xfrm>
            <a:prstGeom prst="rect">
              <a:avLst/>
            </a:prstGeom>
          </p:spPr>
          <p:txBody>
            <a:bodyPr vert="horz" wrap="square" lIns="0" tIns="0" rIns="0" bIns="0" rtlCol="0">
              <a:spAutoFit/>
            </a:bodyPr>
            <a:lstStyle/>
            <a:p>
              <a:pPr marL="11135"/>
              <a:r>
                <a:rPr sz="2000" spc="66" dirty="0">
                  <a:solidFill>
                    <a:srgbClr val="595959"/>
                  </a:solidFill>
                  <a:latin typeface="Arial" panose="020B0604020202020204" pitchFamily="34" charset="0"/>
                  <a:cs typeface="Arial" panose="020B0604020202020204" pitchFamily="34" charset="0"/>
                </a:rPr>
                <a:t>D</a:t>
              </a:r>
              <a:r>
                <a:rPr sz="2000" spc="48" dirty="0">
                  <a:solidFill>
                    <a:srgbClr val="595959"/>
                  </a:solidFill>
                  <a:latin typeface="Arial" panose="020B0604020202020204" pitchFamily="34" charset="0"/>
                  <a:cs typeface="Arial" panose="020B0604020202020204" pitchFamily="34" charset="0"/>
                </a:rPr>
                <a:t>a</a:t>
              </a:r>
              <a:r>
                <a:rPr sz="2000" spc="57" dirty="0">
                  <a:solidFill>
                    <a:srgbClr val="595959"/>
                  </a:solidFill>
                  <a:latin typeface="Arial" panose="020B0604020202020204" pitchFamily="34" charset="0"/>
                  <a:cs typeface="Arial" panose="020B0604020202020204" pitchFamily="34" charset="0"/>
                </a:rPr>
                <a:t>t</a:t>
              </a:r>
              <a:r>
                <a:rPr sz="2000" spc="-61" dirty="0">
                  <a:solidFill>
                    <a:srgbClr val="595959"/>
                  </a:solidFill>
                  <a:latin typeface="Arial" panose="020B0604020202020204" pitchFamily="34" charset="0"/>
                  <a:cs typeface="Arial" panose="020B0604020202020204" pitchFamily="34" charset="0"/>
                </a:rPr>
                <a:t>a</a:t>
              </a:r>
              <a:endParaRPr sz="2000" dirty="0">
                <a:latin typeface="Arial" panose="020B0604020202020204" pitchFamily="34" charset="0"/>
                <a:cs typeface="Arial" panose="020B0604020202020204" pitchFamily="34" charset="0"/>
              </a:endParaRPr>
            </a:p>
          </p:txBody>
        </p:sp>
        <p:sp>
          <p:nvSpPr>
            <p:cNvPr id="11" name="object 11"/>
            <p:cNvSpPr txBox="1"/>
            <p:nvPr/>
          </p:nvSpPr>
          <p:spPr>
            <a:xfrm>
              <a:off x="6857736" y="2177816"/>
              <a:ext cx="1119108" cy="307777"/>
            </a:xfrm>
            <a:prstGeom prst="rect">
              <a:avLst/>
            </a:prstGeom>
          </p:spPr>
          <p:txBody>
            <a:bodyPr vert="horz" wrap="square" lIns="0" tIns="0" rIns="0" bIns="0" rtlCol="0">
              <a:spAutoFit/>
            </a:bodyPr>
            <a:lstStyle/>
            <a:p>
              <a:pPr marL="11135"/>
              <a:r>
                <a:rPr sz="2000" spc="105" dirty="0">
                  <a:solidFill>
                    <a:srgbClr val="595959"/>
                  </a:solidFill>
                  <a:latin typeface="Arial" panose="020B0604020202020204" pitchFamily="34" charset="0"/>
                  <a:cs typeface="Arial" panose="020B0604020202020204" pitchFamily="34" charset="0"/>
                </a:rPr>
                <a:t>A</a:t>
              </a:r>
              <a:r>
                <a:rPr sz="2000" spc="92" dirty="0">
                  <a:solidFill>
                    <a:srgbClr val="595959"/>
                  </a:solidFill>
                  <a:latin typeface="Arial" panose="020B0604020202020204" pitchFamily="34" charset="0"/>
                  <a:cs typeface="Arial" panose="020B0604020202020204" pitchFamily="34" charset="0"/>
                </a:rPr>
                <a:t>n</a:t>
              </a:r>
              <a:r>
                <a:rPr sz="2000" spc="-66" dirty="0">
                  <a:solidFill>
                    <a:srgbClr val="595959"/>
                  </a:solidFill>
                  <a:latin typeface="Arial" panose="020B0604020202020204" pitchFamily="34" charset="0"/>
                  <a:cs typeface="Arial" panose="020B0604020202020204" pitchFamily="34" charset="0"/>
                </a:rPr>
                <a:t>a</a:t>
              </a:r>
              <a:r>
                <a:rPr sz="2000" spc="26" dirty="0">
                  <a:solidFill>
                    <a:srgbClr val="595959"/>
                  </a:solidFill>
                  <a:latin typeface="Arial" panose="020B0604020202020204" pitchFamily="34" charset="0"/>
                  <a:cs typeface="Arial" panose="020B0604020202020204" pitchFamily="34" charset="0"/>
                </a:rPr>
                <a:t>ly</a:t>
              </a:r>
              <a:r>
                <a:rPr sz="2000" spc="48" dirty="0">
                  <a:solidFill>
                    <a:srgbClr val="595959"/>
                  </a:solidFill>
                  <a:latin typeface="Arial" panose="020B0604020202020204" pitchFamily="34" charset="0"/>
                  <a:cs typeface="Arial" panose="020B0604020202020204" pitchFamily="34" charset="0"/>
                </a:rPr>
                <a:t>t</a:t>
              </a:r>
              <a:r>
                <a:rPr sz="2000" spc="31" dirty="0">
                  <a:solidFill>
                    <a:srgbClr val="595959"/>
                  </a:solidFill>
                  <a:latin typeface="Arial" panose="020B0604020202020204" pitchFamily="34" charset="0"/>
                  <a:cs typeface="Arial" panose="020B0604020202020204" pitchFamily="34" charset="0"/>
                </a:rPr>
                <a:t>i</a:t>
              </a:r>
              <a:r>
                <a:rPr sz="2000" spc="39" dirty="0">
                  <a:solidFill>
                    <a:srgbClr val="595959"/>
                  </a:solidFill>
                  <a:latin typeface="Arial" panose="020B0604020202020204" pitchFamily="34" charset="0"/>
                  <a:cs typeface="Arial" panose="020B0604020202020204" pitchFamily="34" charset="0"/>
                </a:rPr>
                <a:t>c</a:t>
              </a:r>
              <a:r>
                <a:rPr sz="2000" spc="-22" dirty="0">
                  <a:solidFill>
                    <a:srgbClr val="595959"/>
                  </a:solidFill>
                  <a:latin typeface="Arial" panose="020B0604020202020204" pitchFamily="34" charset="0"/>
                  <a:cs typeface="Arial" panose="020B0604020202020204" pitchFamily="34" charset="0"/>
                </a:rPr>
                <a:t>s</a:t>
              </a:r>
              <a:endParaRPr sz="2000" dirty="0">
                <a:latin typeface="Arial" panose="020B0604020202020204" pitchFamily="34" charset="0"/>
                <a:cs typeface="Arial" panose="020B0604020202020204" pitchFamily="34" charset="0"/>
              </a:endParaRPr>
            </a:p>
          </p:txBody>
        </p:sp>
        <p:sp>
          <p:nvSpPr>
            <p:cNvPr id="12" name="object 12"/>
            <p:cNvSpPr txBox="1"/>
            <p:nvPr/>
          </p:nvSpPr>
          <p:spPr>
            <a:xfrm>
              <a:off x="635546" y="4259527"/>
              <a:ext cx="1493071" cy="984885"/>
            </a:xfrm>
            <a:prstGeom prst="rect">
              <a:avLst/>
            </a:prstGeom>
          </p:spPr>
          <p:txBody>
            <a:bodyPr vert="horz" wrap="square" lIns="0" tIns="0" rIns="0" bIns="0" rtlCol="0">
              <a:spAutoFit/>
            </a:bodyPr>
            <a:lstStyle/>
            <a:p>
              <a:pPr marL="11135" marR="4454"/>
              <a:r>
                <a:rPr lang="en-US" sz="1600" spc="88" dirty="0" smtClean="0">
                  <a:latin typeface="Arial" panose="020B0604020202020204" pitchFamily="34" charset="0"/>
                  <a:cs typeface="Arial" panose="020B0604020202020204" pitchFamily="34" charset="0"/>
                </a:rPr>
                <a:t>Monitor, Alert,</a:t>
              </a:r>
            </a:p>
            <a:p>
              <a:pPr marL="11135" marR="4454"/>
              <a:r>
                <a:rPr lang="en-US" sz="1600" spc="88" dirty="0" smtClean="0">
                  <a:latin typeface="Arial" panose="020B0604020202020204" pitchFamily="34" charset="0"/>
                  <a:cs typeface="Arial" panose="020B0604020202020204" pitchFamily="34" charset="0"/>
                </a:rPr>
                <a:t>Notify, Control Automate, Interact</a:t>
              </a:r>
              <a:endParaRPr sz="1600" dirty="0">
                <a:latin typeface="Arial" panose="020B0604020202020204" pitchFamily="34" charset="0"/>
                <a:cs typeface="Arial" panose="020B0604020202020204" pitchFamily="34" charset="0"/>
              </a:endParaRPr>
            </a:p>
          </p:txBody>
        </p:sp>
        <p:sp>
          <p:nvSpPr>
            <p:cNvPr id="16" name="object 12"/>
            <p:cNvSpPr txBox="1"/>
            <p:nvPr/>
          </p:nvSpPr>
          <p:spPr>
            <a:xfrm>
              <a:off x="4194870" y="4206460"/>
              <a:ext cx="2256134" cy="492443"/>
            </a:xfrm>
            <a:prstGeom prst="rect">
              <a:avLst/>
            </a:prstGeom>
          </p:spPr>
          <p:txBody>
            <a:bodyPr vert="horz" wrap="square" lIns="0" tIns="0" rIns="0" bIns="0" rtlCol="0">
              <a:spAutoFit/>
            </a:bodyPr>
            <a:lstStyle/>
            <a:p>
              <a:pPr marL="11135" marR="4454"/>
              <a:r>
                <a:rPr lang="en-US" sz="1600" spc="88" dirty="0" smtClean="0">
                  <a:latin typeface="Arial" panose="020B0604020202020204" pitchFamily="34" charset="0"/>
                  <a:cs typeface="Arial" panose="020B0604020202020204" pitchFamily="34" charset="0"/>
                </a:rPr>
                <a:t>People, Process, Assets, Environments</a:t>
              </a:r>
              <a:endParaRPr sz="1600" dirty="0">
                <a:latin typeface="Arial" panose="020B0604020202020204" pitchFamily="34" charset="0"/>
                <a:cs typeface="Arial" panose="020B0604020202020204" pitchFamily="34" charset="0"/>
              </a:endParaRPr>
            </a:p>
          </p:txBody>
        </p:sp>
        <p:sp>
          <p:nvSpPr>
            <p:cNvPr id="17" name="object 12"/>
            <p:cNvSpPr txBox="1"/>
            <p:nvPr/>
          </p:nvSpPr>
          <p:spPr>
            <a:xfrm>
              <a:off x="6673814" y="4259526"/>
              <a:ext cx="2218666" cy="492443"/>
            </a:xfrm>
            <a:prstGeom prst="rect">
              <a:avLst/>
            </a:prstGeom>
          </p:spPr>
          <p:txBody>
            <a:bodyPr vert="horz" wrap="square" lIns="0" tIns="0" rIns="0" bIns="0" rtlCol="0">
              <a:spAutoFit/>
            </a:bodyPr>
            <a:lstStyle/>
            <a:p>
              <a:pPr marL="11135" marR="4454"/>
              <a:r>
                <a:rPr lang="en-US" sz="1600" spc="88" dirty="0" smtClean="0">
                  <a:latin typeface="Arial" panose="020B0604020202020204" pitchFamily="34" charset="0"/>
                  <a:cs typeface="Arial" panose="020B0604020202020204" pitchFamily="34" charset="0"/>
                </a:rPr>
                <a:t>Connecting insights back to operations</a:t>
              </a:r>
              <a:endParaRPr sz="1600" dirty="0">
                <a:latin typeface="Arial" panose="020B0604020202020204" pitchFamily="34" charset="0"/>
                <a:cs typeface="Arial" panose="020B0604020202020204" pitchFamily="34" charset="0"/>
              </a:endParaRPr>
            </a:p>
          </p:txBody>
        </p:sp>
        <p:sp>
          <p:nvSpPr>
            <p:cNvPr id="19" name="object 8"/>
            <p:cNvSpPr txBox="1"/>
            <p:nvPr/>
          </p:nvSpPr>
          <p:spPr>
            <a:xfrm>
              <a:off x="308571" y="2193206"/>
              <a:ext cx="2147023" cy="276999"/>
            </a:xfrm>
            <a:prstGeom prst="rect">
              <a:avLst/>
            </a:prstGeom>
          </p:spPr>
          <p:txBody>
            <a:bodyPr vert="horz" wrap="square" lIns="0" tIns="0" rIns="0" bIns="0" rtlCol="0">
              <a:spAutoFit/>
            </a:bodyPr>
            <a:lstStyle/>
            <a:p>
              <a:pPr marL="11135" algn="ctr"/>
              <a:r>
                <a:rPr lang="en-US" sz="1800" spc="18" dirty="0" smtClean="0">
                  <a:solidFill>
                    <a:srgbClr val="595959"/>
                  </a:solidFill>
                  <a:latin typeface="Arial" panose="020B0604020202020204" pitchFamily="34" charset="0"/>
                  <a:cs typeface="Arial" panose="020B0604020202020204" pitchFamily="34" charset="0"/>
                </a:rPr>
                <a:t>Media and </a:t>
              </a:r>
              <a:r>
                <a:rPr sz="1800" spc="18" dirty="0" smtClean="0">
                  <a:solidFill>
                    <a:srgbClr val="595959"/>
                  </a:solidFill>
                  <a:latin typeface="Arial" panose="020B0604020202020204" pitchFamily="34" charset="0"/>
                  <a:cs typeface="Arial" panose="020B0604020202020204" pitchFamily="34" charset="0"/>
                </a:rPr>
                <a:t>T</a:t>
              </a:r>
              <a:r>
                <a:rPr sz="1800" spc="4" dirty="0" smtClean="0">
                  <a:solidFill>
                    <a:srgbClr val="595959"/>
                  </a:solidFill>
                  <a:latin typeface="Arial" panose="020B0604020202020204" pitchFamily="34" charset="0"/>
                  <a:cs typeface="Arial" panose="020B0604020202020204" pitchFamily="34" charset="0"/>
                </a:rPr>
                <a:t>h</a:t>
              </a:r>
              <a:r>
                <a:rPr sz="1800" spc="22" dirty="0" smtClean="0">
                  <a:solidFill>
                    <a:srgbClr val="595959"/>
                  </a:solidFill>
                  <a:latin typeface="Arial" panose="020B0604020202020204" pitchFamily="34" charset="0"/>
                  <a:cs typeface="Arial" panose="020B0604020202020204" pitchFamily="34" charset="0"/>
                </a:rPr>
                <a:t>i</a:t>
              </a:r>
              <a:r>
                <a:rPr sz="1800" spc="4" dirty="0" smtClean="0">
                  <a:solidFill>
                    <a:srgbClr val="595959"/>
                  </a:solidFill>
                  <a:latin typeface="Arial" panose="020B0604020202020204" pitchFamily="34" charset="0"/>
                  <a:cs typeface="Arial" panose="020B0604020202020204" pitchFamily="34" charset="0"/>
                </a:rPr>
                <a:t>n</a:t>
              </a:r>
              <a:r>
                <a:rPr sz="1800" spc="-61" dirty="0" smtClean="0">
                  <a:solidFill>
                    <a:srgbClr val="595959"/>
                  </a:solidFill>
                  <a:latin typeface="Arial" panose="020B0604020202020204" pitchFamily="34" charset="0"/>
                  <a:cs typeface="Arial" panose="020B0604020202020204" pitchFamily="34" charset="0"/>
                </a:rPr>
                <a:t>g</a:t>
              </a:r>
              <a:r>
                <a:rPr sz="1800" spc="-22" dirty="0" smtClean="0">
                  <a:solidFill>
                    <a:srgbClr val="595959"/>
                  </a:solidFill>
                  <a:latin typeface="Arial" panose="020B0604020202020204" pitchFamily="34" charset="0"/>
                  <a:cs typeface="Arial" panose="020B0604020202020204" pitchFamily="34" charset="0"/>
                </a:rPr>
                <a:t>s</a:t>
              </a:r>
              <a:endParaRPr sz="1800" dirty="0">
                <a:latin typeface="Arial" panose="020B0604020202020204" pitchFamily="34" charset="0"/>
                <a:cs typeface="Arial" panose="020B0604020202020204" pitchFamily="34" charset="0"/>
              </a:endParaRPr>
            </a:p>
          </p:txBody>
        </p:sp>
        <p:grpSp>
          <p:nvGrpSpPr>
            <p:cNvPr id="13" name="Group 12"/>
            <p:cNvGrpSpPr/>
            <p:nvPr/>
          </p:nvGrpSpPr>
          <p:grpSpPr>
            <a:xfrm>
              <a:off x="740730" y="2760324"/>
              <a:ext cx="1214894" cy="1218591"/>
              <a:chOff x="740618" y="2503548"/>
              <a:chExt cx="1214894" cy="1218591"/>
            </a:xfrm>
          </p:grpSpPr>
          <p:pic>
            <p:nvPicPr>
              <p:cNvPr id="20" name="Picture 2" descr="Image result for social media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618" y="2503548"/>
                <a:ext cx="1214894" cy="6074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things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40618" y="3124284"/>
                <a:ext cx="1214894" cy="5978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2247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oadmap"/>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31273"/>
            <a:ext cx="9144000" cy="53846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51520" y="5805264"/>
            <a:ext cx="8712968" cy="1362075"/>
          </a:xfrm>
        </p:spPr>
        <p:txBody>
          <a:bodyPr/>
          <a:lstStyle/>
          <a:p>
            <a:pPr algn="ctr"/>
            <a:r>
              <a:rPr lang="en-US" dirty="0" smtClean="0">
                <a:solidFill>
                  <a:schemeClr val="accent6">
                    <a:lumMod val="75000"/>
                  </a:schemeClr>
                </a:solidFill>
              </a:rPr>
              <a:t>Get ready for the world of data</a:t>
            </a:r>
            <a:endParaRPr lang="en-US" dirty="0">
              <a:solidFill>
                <a:schemeClr val="accent6">
                  <a:lumMod val="75000"/>
                </a:schemeClr>
              </a:solidFill>
            </a:endParaRPr>
          </a:p>
        </p:txBody>
      </p:sp>
    </p:spTree>
    <p:extLst>
      <p:ext uri="{BB962C8B-B14F-4D97-AF65-F5344CB8AC3E}">
        <p14:creationId xmlns:p14="http://schemas.microsoft.com/office/powerpoint/2010/main" val="4134009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39752" y="833693"/>
            <a:ext cx="4473084" cy="707886"/>
          </a:xfrm>
          <a:prstGeom prst="rect">
            <a:avLst/>
          </a:prstGeom>
          <a:noFill/>
        </p:spPr>
        <p:txBody>
          <a:bodyPr wrap="none" rtlCol="0">
            <a:spAutoFit/>
          </a:bodyPr>
          <a:lstStyle/>
          <a:p>
            <a:r>
              <a:rPr lang="en-US" sz="4000" b="1" dirty="0" smtClean="0">
                <a:solidFill>
                  <a:srgbClr val="EC7320"/>
                </a:solidFill>
                <a:latin typeface="Arial" panose="020B0604020202020204" pitchFamily="34" charset="0"/>
                <a:cs typeface="Arial" panose="020B0604020202020204" pitchFamily="34" charset="0"/>
              </a:rPr>
              <a:t>THE OBSTACLES</a:t>
            </a:r>
            <a:endParaRPr lang="en-US" sz="4000" b="1" dirty="0">
              <a:solidFill>
                <a:srgbClr val="EC7320"/>
              </a:solidFill>
              <a:latin typeface="Arial" panose="020B0604020202020204" pitchFamily="34" charset="0"/>
              <a:cs typeface="Arial" panose="020B0604020202020204" pitchFamily="34" charset="0"/>
            </a:endParaRPr>
          </a:p>
        </p:txBody>
      </p:sp>
      <p:sp>
        <p:nvSpPr>
          <p:cNvPr id="7" name="TextBox 6"/>
          <p:cNvSpPr txBox="1"/>
          <p:nvPr/>
        </p:nvSpPr>
        <p:spPr>
          <a:xfrm>
            <a:off x="611560" y="2204864"/>
            <a:ext cx="8383921"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Arial" panose="020B0604020202020204" pitchFamily="34" charset="0"/>
                <a:cs typeface="Arial" panose="020B0604020202020204" pitchFamily="34" charset="0"/>
              </a:rPr>
              <a:t>The absence of data and data gathering tools</a:t>
            </a:r>
          </a:p>
          <a:p>
            <a:pPr marL="285750" indent="-285750">
              <a:buFont typeface="Arial" panose="020B0604020202020204" pitchFamily="34" charset="0"/>
              <a:buChar char="•"/>
            </a:pPr>
            <a:r>
              <a:rPr lang="en-US" sz="2800" dirty="0" smtClean="0">
                <a:latin typeface="Arial" panose="020B0604020202020204" pitchFamily="34" charset="0"/>
                <a:cs typeface="Arial" panose="020B0604020202020204" pitchFamily="34" charset="0"/>
              </a:rPr>
              <a:t>Existing data quality (consistency, accuracy, completeness, conformity)</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Lack of concept understanding in business problem </a:t>
            </a:r>
            <a:r>
              <a:rPr lang="en-US" sz="2800" dirty="0" smtClean="0">
                <a:latin typeface="Arial" panose="020B0604020202020204" pitchFamily="34" charset="0"/>
                <a:cs typeface="Arial" panose="020B0604020202020204" pitchFamily="34" charset="0"/>
              </a:rPr>
              <a:t>formulation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Lack of data scientists / analysts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Data sharing within and across organizations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Maintainability after </a:t>
            </a:r>
            <a:r>
              <a:rPr lang="en-US" sz="2800" dirty="0" smtClean="0">
                <a:latin typeface="Arial" panose="020B0604020202020204" pitchFamily="34" charset="0"/>
                <a:cs typeface="Arial" panose="020B0604020202020204" pitchFamily="34" charset="0"/>
              </a:rPr>
              <a:t>initiatives</a:t>
            </a:r>
            <a:endParaRPr lang="en-US" sz="28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t="-1" b="-13702"/>
          <a:stretch/>
        </p:blipFill>
        <p:spPr>
          <a:xfrm>
            <a:off x="8312396" y="65266"/>
            <a:ext cx="720080" cy="813028"/>
          </a:xfrm>
          <a:prstGeom prst="rect">
            <a:avLst/>
          </a:prstGeom>
        </p:spPr>
      </p:pic>
    </p:spTree>
    <p:extLst>
      <p:ext uri="{BB962C8B-B14F-4D97-AF65-F5344CB8AC3E}">
        <p14:creationId xmlns:p14="http://schemas.microsoft.com/office/powerpoint/2010/main" val="322152542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78" y="901568"/>
            <a:ext cx="8229600" cy="1143000"/>
          </a:xfrm>
        </p:spPr>
        <p:txBody>
          <a:bodyPr>
            <a:normAutofit/>
          </a:bodyPr>
          <a:lstStyle/>
          <a:p>
            <a:r>
              <a:rPr lang="en-US" sz="3600" b="1" dirty="0">
                <a:solidFill>
                  <a:schemeClr val="accent6">
                    <a:lumMod val="75000"/>
                  </a:schemeClr>
                </a:solidFill>
                <a:latin typeface="Arial" panose="020B0604020202020204" pitchFamily="34" charset="0"/>
                <a:cs typeface="Arial" panose="020B0604020202020204" pitchFamily="34" charset="0"/>
              </a:rPr>
              <a:t>DATA, HOW TO OBTAIN MORE</a:t>
            </a:r>
          </a:p>
        </p:txBody>
      </p:sp>
      <p:sp>
        <p:nvSpPr>
          <p:cNvPr id="3" name="Content Placeholder 2"/>
          <p:cNvSpPr>
            <a:spLocks noGrp="1"/>
          </p:cNvSpPr>
          <p:nvPr>
            <p:ph idx="1"/>
          </p:nvPr>
        </p:nvSpPr>
        <p:spPr>
          <a:xfrm>
            <a:off x="611560" y="2204864"/>
            <a:ext cx="8229600" cy="3528392"/>
          </a:xfrm>
        </p:spPr>
        <p:txBody>
          <a:bodyPr>
            <a:normAutofit/>
          </a:bodyPr>
          <a:lstStyle/>
          <a:p>
            <a:r>
              <a:rPr lang="en-US" sz="2400" dirty="0">
                <a:latin typeface="Arial" panose="020B0604020202020204" pitchFamily="34" charset="0"/>
                <a:cs typeface="Arial" panose="020B0604020202020204" pitchFamily="34" charset="0"/>
              </a:rPr>
              <a:t>Investment in </a:t>
            </a:r>
            <a:r>
              <a:rPr lang="en-US" sz="2400" dirty="0" smtClean="0">
                <a:latin typeface="Arial" panose="020B0604020202020204" pitchFamily="34" charset="0"/>
                <a:cs typeface="Arial" panose="020B0604020202020204" pitchFamily="34" charset="0"/>
              </a:rPr>
              <a:t>mobile, AI, and conversational platforms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Investment in the use of </a:t>
            </a:r>
            <a:r>
              <a:rPr lang="en-US" sz="2400" dirty="0" err="1">
                <a:latin typeface="Arial" panose="020B0604020202020204" pitchFamily="34" charset="0"/>
                <a:cs typeface="Arial" panose="020B0604020202020204" pitchFamily="34" charset="0"/>
              </a:rPr>
              <a:t>IoTs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Create a seamless customer cross-channel experience</a:t>
            </a:r>
          </a:p>
          <a:p>
            <a:r>
              <a:rPr lang="en-US" sz="2400" dirty="0">
                <a:latin typeface="Arial" panose="020B0604020202020204" pitchFamily="34" charset="0"/>
                <a:cs typeface="Arial" panose="020B0604020202020204" pitchFamily="34" charset="0"/>
              </a:rPr>
              <a:t>Explore social media sentiment and other unstructured data</a:t>
            </a:r>
          </a:p>
          <a:p>
            <a:r>
              <a:rPr lang="en-US" sz="2400" dirty="0">
                <a:latin typeface="Arial" panose="020B0604020202020204" pitchFamily="34" charset="0"/>
                <a:cs typeface="Arial" panose="020B0604020202020204" pitchFamily="34" charset="0"/>
              </a:rPr>
              <a:t>Integrate data silos </a:t>
            </a:r>
            <a:r>
              <a:rPr lang="en-US" sz="2400" dirty="0" smtClean="0">
                <a:latin typeface="Arial" panose="020B0604020202020204" pitchFamily="34" charset="0"/>
                <a:cs typeface="Arial" panose="020B0604020202020204" pitchFamily="34" charset="0"/>
              </a:rPr>
              <a:t>(Administration</a:t>
            </a:r>
            <a:r>
              <a:rPr lang="en-US" sz="2400" dirty="0">
                <a:latin typeface="Arial" panose="020B0604020202020204" pitchFamily="34" charset="0"/>
                <a:cs typeface="Arial" panose="020B0604020202020204" pitchFamily="34" charset="0"/>
              </a:rPr>
              <a:t>, CRM, billing, compliances, etc.)</a:t>
            </a:r>
          </a:p>
          <a:p>
            <a:pPr lvl="1"/>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pic>
        <p:nvPicPr>
          <p:cNvPr id="15362" name="Picture 2" descr="Image result for data"/>
          <p:cNvPicPr>
            <a:picLocks noChangeAspect="1" noChangeArrowheads="1"/>
          </p:cNvPicPr>
          <p:nvPr/>
        </p:nvPicPr>
        <p:blipFill rotWithShape="1">
          <a:blip r:embed="rId4">
            <a:extLst>
              <a:ext uri="{28A0092B-C50C-407E-A947-70E740481C1C}">
                <a14:useLocalDpi xmlns:a14="http://schemas.microsoft.com/office/drawing/2010/main" val="0"/>
              </a:ext>
            </a:extLst>
          </a:blip>
          <a:srcRect t="62513"/>
          <a:stretch/>
        </p:blipFill>
        <p:spPr bwMode="auto">
          <a:xfrm>
            <a:off x="-53254" y="5733256"/>
            <a:ext cx="9197254" cy="112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428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247" y="332656"/>
            <a:ext cx="8198189" cy="1215215"/>
          </a:xfrm>
        </p:spPr>
        <p:txBody>
          <a:bodyPr/>
          <a:lstStyle/>
          <a:p>
            <a:r>
              <a:rPr lang="en-US" b="1" dirty="0" smtClean="0">
                <a:solidFill>
                  <a:schemeClr val="accent6">
                    <a:lumMod val="75000"/>
                  </a:schemeClr>
                </a:solidFill>
                <a:latin typeface="Arial" panose="020B0604020202020204" pitchFamily="34" charset="0"/>
                <a:cs typeface="Arial" panose="020B0604020202020204" pitchFamily="34" charset="0"/>
              </a:rPr>
              <a:t>BIG DATA SANDBOX</a:t>
            </a:r>
            <a:endParaRPr lang="en-US" b="1" dirty="0">
              <a:solidFill>
                <a:schemeClr val="accent6">
                  <a:lumMod val="75000"/>
                </a:schemeClr>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323528" y="1711349"/>
            <a:ext cx="8229600" cy="4525963"/>
          </a:xfrm>
        </p:spPr>
        <p:txBody>
          <a:bodyPr>
            <a:normAutofit/>
          </a:bodyPr>
          <a:lstStyle/>
          <a:p>
            <a:r>
              <a:rPr lang="en-US" sz="2800" dirty="0" smtClean="0">
                <a:latin typeface="Arial" panose="020B0604020202020204" pitchFamily="34" charset="0"/>
                <a:cs typeface="Arial" panose="020B0604020202020204" pitchFamily="34" charset="0"/>
              </a:rPr>
              <a:t>Sandbox allows an organization to </a:t>
            </a:r>
            <a:r>
              <a:rPr lang="en-US" sz="2800" dirty="0">
                <a:latin typeface="Arial" panose="020B0604020202020204" pitchFamily="34" charset="0"/>
                <a:cs typeface="Arial" panose="020B0604020202020204" pitchFamily="34" charset="0"/>
              </a:rPr>
              <a:t>realize its actual investment value in big </a:t>
            </a:r>
            <a:r>
              <a:rPr lang="en-US" sz="2800" dirty="0" smtClean="0">
                <a:latin typeface="Arial" panose="020B0604020202020204" pitchFamily="34" charset="0"/>
                <a:cs typeface="Arial" panose="020B0604020202020204" pitchFamily="34" charset="0"/>
              </a:rPr>
              <a:t>data.</a:t>
            </a:r>
          </a:p>
          <a:p>
            <a:r>
              <a:rPr lang="en-US" sz="2800" dirty="0" smtClean="0">
                <a:latin typeface="Arial" panose="020B0604020202020204" pitchFamily="34" charset="0"/>
                <a:cs typeface="Arial" panose="020B0604020202020204" pitchFamily="34" charset="0"/>
              </a:rPr>
              <a:t>It is a developmental </a:t>
            </a:r>
            <a:r>
              <a:rPr lang="en-US" sz="2800" dirty="0">
                <a:latin typeface="Arial" panose="020B0604020202020204" pitchFamily="34" charset="0"/>
                <a:cs typeface="Arial" panose="020B0604020202020204" pitchFamily="34" charset="0"/>
              </a:rPr>
              <a:t>platform </a:t>
            </a:r>
            <a:r>
              <a:rPr lang="en-US" sz="2800" dirty="0" smtClean="0">
                <a:latin typeface="Arial" panose="020B0604020202020204" pitchFamily="34" charset="0"/>
                <a:cs typeface="Arial" panose="020B0604020202020204" pitchFamily="34" charset="0"/>
              </a:rPr>
              <a:t>used </a:t>
            </a:r>
            <a:r>
              <a:rPr lang="en-US" sz="2800" dirty="0">
                <a:latin typeface="Arial" panose="020B0604020202020204" pitchFamily="34" charset="0"/>
                <a:cs typeface="Arial" panose="020B0604020202020204" pitchFamily="34" charset="0"/>
              </a:rPr>
              <a:t>to explore an organization's </a:t>
            </a:r>
            <a:r>
              <a:rPr lang="en-US" sz="2800" dirty="0" smtClean="0">
                <a:latin typeface="Arial" panose="020B0604020202020204" pitchFamily="34" charset="0"/>
                <a:cs typeface="Arial" panose="020B0604020202020204" pitchFamily="34" charset="0"/>
              </a:rPr>
              <a:t>information sets.</a:t>
            </a:r>
          </a:p>
          <a:p>
            <a:pPr lvl="1"/>
            <a:r>
              <a:rPr lang="en-US" sz="2400" dirty="0" smtClean="0">
                <a:latin typeface="Arial" panose="020B0604020202020204" pitchFamily="34" charset="0"/>
                <a:cs typeface="Arial" panose="020B0604020202020204" pitchFamily="34" charset="0"/>
              </a:rPr>
              <a:t>Encourage collaboration and interaction</a:t>
            </a:r>
          </a:p>
          <a:p>
            <a:pPr lvl="1"/>
            <a:r>
              <a:rPr lang="en-US" sz="2400" dirty="0" smtClean="0">
                <a:latin typeface="Arial" panose="020B0604020202020204" pitchFamily="34" charset="0"/>
                <a:cs typeface="Arial" panose="020B0604020202020204" pitchFamily="34" charset="0"/>
              </a:rPr>
              <a:t>Encourage learning by doing </a:t>
            </a:r>
          </a:p>
          <a:p>
            <a:pPr lvl="1"/>
            <a:r>
              <a:rPr lang="en-US" sz="2400" dirty="0" smtClean="0">
                <a:latin typeface="Arial" panose="020B0604020202020204" pitchFamily="34" charset="0"/>
                <a:cs typeface="Arial" panose="020B0604020202020204" pitchFamily="34" charset="0"/>
              </a:rPr>
              <a:t>Build a data pool</a:t>
            </a:r>
          </a:p>
          <a:p>
            <a:r>
              <a:rPr lang="en-US" sz="2800" dirty="0" smtClean="0">
                <a:latin typeface="Arial" panose="020B0604020202020204" pitchFamily="34" charset="0"/>
                <a:cs typeface="Arial" panose="020B0604020202020204" pitchFamily="34" charset="0"/>
              </a:rPr>
              <a:t>Build or rent one ?</a:t>
            </a:r>
            <a:endParaRPr lang="en-US" sz="2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t="-1" b="-13702"/>
          <a:stretch/>
        </p:blipFill>
        <p:spPr>
          <a:xfrm>
            <a:off x="8312396" y="65266"/>
            <a:ext cx="720080" cy="813028"/>
          </a:xfrm>
          <a:prstGeom prst="rect">
            <a:avLst/>
          </a:prstGeom>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121401"/>
            <a:ext cx="4143375"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508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lstStyle/>
          <a:p>
            <a:r>
              <a:rPr lang="en-US" b="1" dirty="0" smtClean="0">
                <a:solidFill>
                  <a:schemeClr val="accent6">
                    <a:lumMod val="75000"/>
                  </a:schemeClr>
                </a:solidFill>
                <a:latin typeface="Arial" panose="020B0604020202020204" pitchFamily="34" charset="0"/>
                <a:cs typeface="Arial" panose="020B0604020202020204" pitchFamily="34" charset="0"/>
              </a:rPr>
              <a:t>HR PREPERATION</a:t>
            </a:r>
            <a:endParaRPr lang="en-US" b="1" dirty="0">
              <a:solidFill>
                <a:schemeClr val="accent6">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700808"/>
            <a:ext cx="8291264" cy="4176464"/>
          </a:xfrm>
        </p:spPr>
        <p:txBody>
          <a:bodyPr>
            <a:normAutofit/>
          </a:bodyPr>
          <a:lstStyle/>
          <a:p>
            <a:r>
              <a:rPr lang="en-US" sz="2800" dirty="0" smtClean="0">
                <a:latin typeface="Arial" panose="020B0604020202020204" pitchFamily="34" charset="0"/>
                <a:cs typeface="Arial" panose="020B0604020202020204" pitchFamily="34" charset="0"/>
              </a:rPr>
              <a:t>HR should identify </a:t>
            </a:r>
            <a:r>
              <a:rPr lang="en-US" sz="2800" dirty="0">
                <a:latin typeface="Arial" panose="020B0604020202020204" pitchFamily="34" charset="0"/>
                <a:cs typeface="Arial" panose="020B0604020202020204" pitchFamily="34" charset="0"/>
              </a:rPr>
              <a:t>current and future human resources needs for an organization </a:t>
            </a:r>
            <a:r>
              <a:rPr lang="en-US" sz="2800" dirty="0" smtClean="0">
                <a:latin typeface="Arial" panose="020B0604020202020204" pitchFamily="34" charset="0"/>
                <a:cs typeface="Arial" panose="020B0604020202020204" pitchFamily="34" charset="0"/>
              </a:rPr>
              <a:t>to become a data-driven one.</a:t>
            </a:r>
          </a:p>
          <a:p>
            <a:r>
              <a:rPr lang="en-US" sz="2800" dirty="0" smtClean="0">
                <a:latin typeface="Arial" panose="020B0604020202020204" pitchFamily="34" charset="0"/>
                <a:cs typeface="Arial" panose="020B0604020202020204" pitchFamily="34" charset="0"/>
              </a:rPr>
              <a:t>HR should come up with a plan to create </a:t>
            </a:r>
          </a:p>
          <a:p>
            <a:pPr lvl="1"/>
            <a:r>
              <a:rPr lang="en-US" sz="2400" dirty="0" smtClean="0">
                <a:latin typeface="Arial" panose="020B0604020202020204" pitchFamily="34" charset="0"/>
                <a:cs typeface="Arial" panose="020B0604020202020204" pitchFamily="34" charset="0"/>
              </a:rPr>
              <a:t>A new salary model for data scientist hiring</a:t>
            </a:r>
          </a:p>
          <a:p>
            <a:pPr lvl="1"/>
            <a:r>
              <a:rPr lang="en-US" sz="2400" dirty="0" smtClean="0">
                <a:latin typeface="Arial" panose="020B0604020202020204" pitchFamily="34" charset="0"/>
                <a:cs typeface="Arial" panose="020B0604020202020204" pitchFamily="34" charset="0"/>
              </a:rPr>
              <a:t>An incentive program and new opportunities for existing staffs</a:t>
            </a:r>
          </a:p>
          <a:p>
            <a:pPr lvl="1"/>
            <a:r>
              <a:rPr lang="en-US" sz="2400" dirty="0" smtClean="0">
                <a:latin typeface="Arial" panose="020B0604020202020204" pitchFamily="34" charset="0"/>
                <a:cs typeface="Arial" panose="020B0604020202020204" pitchFamily="34" charset="0"/>
              </a:rPr>
              <a:t>A multi-disciplinary task force</a:t>
            </a:r>
          </a:p>
          <a:p>
            <a:endParaRPr lang="en-US" sz="2800"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t="-1" b="-13702"/>
          <a:stretch/>
        </p:blipFill>
        <p:spPr>
          <a:xfrm>
            <a:off x="8312396" y="65266"/>
            <a:ext cx="720080" cy="813028"/>
          </a:xfrm>
          <a:prstGeom prst="rect">
            <a:avLst/>
          </a:prstGeom>
        </p:spPr>
      </p:pic>
      <p:pic>
        <p:nvPicPr>
          <p:cNvPr id="2052" name="Picture 4" descr="Image result for line dr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63" t="32276" r="12364" b="45475"/>
          <a:stretch/>
        </p:blipFill>
        <p:spPr bwMode="auto">
          <a:xfrm>
            <a:off x="467544" y="6165304"/>
            <a:ext cx="6120680" cy="4557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hr plan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869" y="4639560"/>
            <a:ext cx="24574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45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9144000" cy="1143000"/>
          </a:xfrm>
        </p:spPr>
        <p:txBody>
          <a:bodyPr>
            <a:normAutofit/>
          </a:bodyPr>
          <a:lstStyle/>
          <a:p>
            <a:r>
              <a:rPr lang="en-US" sz="2800" b="1" dirty="0" smtClean="0">
                <a:solidFill>
                  <a:schemeClr val="accent6">
                    <a:lumMod val="75000"/>
                  </a:schemeClr>
                </a:solidFill>
                <a:latin typeface="Arial" panose="020B0604020202020204" pitchFamily="34" charset="0"/>
                <a:cs typeface="Arial" panose="020B0604020202020204" pitchFamily="34" charset="0"/>
              </a:rPr>
              <a:t>THE ROADMAP</a:t>
            </a:r>
            <a:endParaRPr lang="en-US" sz="2800" b="1" dirty="0">
              <a:solidFill>
                <a:schemeClr val="accent6">
                  <a:lumMod val="75000"/>
                </a:schemeClr>
              </a:solidFill>
              <a:latin typeface="Arial" panose="020B0604020202020204" pitchFamily="34" charset="0"/>
              <a:cs typeface="Arial" panose="020B0604020202020204" pitchFamily="34" charset="0"/>
            </a:endParaRPr>
          </a:p>
        </p:txBody>
      </p:sp>
      <p:pic>
        <p:nvPicPr>
          <p:cNvPr id="4098" name="Picture 2" descr="Image result for big data roadmap"/>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98288" y="1464138"/>
            <a:ext cx="3649961" cy="39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big data roadmap"/>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148249" y="1464138"/>
            <a:ext cx="1431863" cy="31695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76784" y="4608680"/>
            <a:ext cx="6636767" cy="815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99124" y="5839845"/>
            <a:ext cx="2540828" cy="954107"/>
          </a:xfrm>
          <a:prstGeom prst="rect">
            <a:avLst/>
          </a:prstGeom>
          <a:noFill/>
        </p:spPr>
        <p:txBody>
          <a:bodyPr wrap="square" rtlCol="0">
            <a:spAutoFit/>
          </a:bodyPr>
          <a:lstStyle/>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Solution Architecture Design (Vendor)</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Initial Investment on Infrastructure (rent)</a:t>
            </a:r>
          </a:p>
        </p:txBody>
      </p:sp>
      <p:sp>
        <p:nvSpPr>
          <p:cNvPr id="5" name="TextBox 4"/>
          <p:cNvSpPr txBox="1"/>
          <p:nvPr/>
        </p:nvSpPr>
        <p:spPr>
          <a:xfrm>
            <a:off x="1599123" y="4548428"/>
            <a:ext cx="2756853" cy="1384995"/>
          </a:xfrm>
          <a:prstGeom prst="rect">
            <a:avLst/>
          </a:prstGeom>
          <a:noFill/>
        </p:spPr>
        <p:txBody>
          <a:bodyPr wrap="square" rtlCol="0">
            <a:spAutoFit/>
          </a:bodyPr>
          <a:lstStyle/>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Understand big data</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Ensure management buy-in</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Create a multi-disciplinary team</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Define a list of use cases</a:t>
            </a:r>
          </a:p>
          <a:p>
            <a:pPr marL="342900" indent="-342900">
              <a:buFont typeface="Courier New" panose="02070309020205020404" pitchFamily="49" charset="0"/>
              <a:buChar char="o"/>
            </a:pPr>
            <a:r>
              <a:rPr lang="en-US" sz="1400" dirty="0">
                <a:latin typeface="Arial" panose="020B0604020202020204" pitchFamily="34" charset="0"/>
                <a:cs typeface="Arial" panose="020B0604020202020204" pitchFamily="34" charset="0"/>
              </a:rPr>
              <a:t>Explore Data </a:t>
            </a:r>
            <a:r>
              <a:rPr lang="en-US" sz="1400" dirty="0" smtClean="0">
                <a:latin typeface="Arial" panose="020B0604020202020204" pitchFamily="34" charset="0"/>
                <a:cs typeface="Arial" panose="020B0604020202020204" pitchFamily="34" charset="0"/>
              </a:rPr>
              <a:t>Landscape</a:t>
            </a:r>
            <a:endParaRPr lang="en-US" sz="1400" dirty="0">
              <a:latin typeface="Arial" panose="020B0604020202020204" pitchFamily="34" charset="0"/>
              <a:cs typeface="Arial" panose="020B0604020202020204" pitchFamily="34" charset="0"/>
            </a:endParaRPr>
          </a:p>
        </p:txBody>
      </p:sp>
      <p:sp>
        <p:nvSpPr>
          <p:cNvPr id="9" name="TextBox 8"/>
          <p:cNvSpPr txBox="1"/>
          <p:nvPr/>
        </p:nvSpPr>
        <p:spPr>
          <a:xfrm>
            <a:off x="4208211" y="4548428"/>
            <a:ext cx="1959699" cy="1169551"/>
          </a:xfrm>
          <a:prstGeom prst="rect">
            <a:avLst/>
          </a:prstGeom>
          <a:noFill/>
        </p:spPr>
        <p:txBody>
          <a:bodyPr wrap="square" rtlCol="0">
            <a:spAutoFit/>
          </a:bodyPr>
          <a:lstStyle/>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Select proof of concepts</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Collect data </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Create use case prototypes </a:t>
            </a:r>
          </a:p>
        </p:txBody>
      </p:sp>
      <p:sp>
        <p:nvSpPr>
          <p:cNvPr id="10" name="TextBox 9"/>
          <p:cNvSpPr txBox="1"/>
          <p:nvPr/>
        </p:nvSpPr>
        <p:spPr>
          <a:xfrm>
            <a:off x="6219412" y="4525827"/>
            <a:ext cx="2456881" cy="2031325"/>
          </a:xfrm>
          <a:prstGeom prst="rect">
            <a:avLst/>
          </a:prstGeom>
          <a:noFill/>
        </p:spPr>
        <p:txBody>
          <a:bodyPr wrap="square" rtlCol="0">
            <a:spAutoFit/>
          </a:bodyPr>
          <a:lstStyle/>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Share the results</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Define the ROI</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Invest in infrastructure</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Expand the team and start implementation</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Organization wide training</a:t>
            </a:r>
          </a:p>
          <a:p>
            <a:pPr marL="342900" indent="-342900">
              <a:buFont typeface="Courier New" panose="02070309020205020404" pitchFamily="49" charset="0"/>
              <a:buChar char="o"/>
            </a:pPr>
            <a:r>
              <a:rPr lang="en-US" sz="1400" dirty="0" smtClean="0">
                <a:latin typeface="Arial" panose="020B0604020202020204" pitchFamily="34" charset="0"/>
                <a:cs typeface="Arial" panose="020B0604020202020204" pitchFamily="34" charset="0"/>
              </a:rPr>
              <a:t>Improve overall organization</a:t>
            </a:r>
          </a:p>
        </p:txBody>
      </p:sp>
      <p:pic>
        <p:nvPicPr>
          <p:cNvPr id="11" name="Picture 2" descr="Image result for big data roadmap"/>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580111" y="1464138"/>
            <a:ext cx="2933439" cy="316957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1876784" y="908720"/>
            <a:ext cx="6636766" cy="48463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VALUE</a:t>
            </a:r>
            <a:endParaRPr lang="en-US" sz="1400" dirty="0">
              <a:solidFill>
                <a:schemeClr val="tx1"/>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t="-1" b="-13702"/>
          <a:stretch/>
        </p:blipFill>
        <p:spPr>
          <a:xfrm>
            <a:off x="8312396" y="128087"/>
            <a:ext cx="720080" cy="81302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t="-1" b="-13702"/>
          <a:stretch/>
        </p:blipFill>
        <p:spPr>
          <a:xfrm>
            <a:off x="8316253" y="95692"/>
            <a:ext cx="720080" cy="813028"/>
          </a:xfrm>
          <a:prstGeom prst="rect">
            <a:avLst/>
          </a:prstGeom>
        </p:spPr>
      </p:pic>
    </p:spTree>
    <p:extLst>
      <p:ext uri="{BB962C8B-B14F-4D97-AF65-F5344CB8AC3E}">
        <p14:creationId xmlns:p14="http://schemas.microsoft.com/office/powerpoint/2010/main" val="176313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0-#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10"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484784"/>
          </a:xfrm>
          <a:prstGeom prst="rect">
            <a:avLst/>
          </a:prstGeom>
          <a:solidFill>
            <a:srgbClr val="3D5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 name="TextBox 7"/>
          <p:cNvSpPr txBox="1"/>
          <p:nvPr/>
        </p:nvSpPr>
        <p:spPr>
          <a:xfrm>
            <a:off x="1318066" y="413739"/>
            <a:ext cx="7358390" cy="769441"/>
          </a:xfrm>
          <a:prstGeom prst="rect">
            <a:avLst/>
          </a:prstGeom>
          <a:noFill/>
        </p:spPr>
        <p:txBody>
          <a:bodyPr wrap="square" rtlCol="0">
            <a:spAutoFit/>
          </a:bodyPr>
          <a:lstStyle/>
          <a:p>
            <a:pPr defTabSz="914388">
              <a:lnSpc>
                <a:spcPct val="150000"/>
              </a:lnSpc>
            </a:pPr>
            <a:r>
              <a:rPr lang="en-US" sz="3200" dirty="0">
                <a:solidFill>
                  <a:srgbClr val="4F81BD">
                    <a:lumMod val="60000"/>
                    <a:lumOff val="40000"/>
                  </a:srgbClr>
                </a:solidFill>
                <a:latin typeface="Arial" panose="020B0604020202020204" pitchFamily="34" charset="0"/>
                <a:sym typeface="Helvetica Light"/>
              </a:rPr>
              <a:t>Facebook.com</a:t>
            </a:r>
            <a:r>
              <a:rPr lang="en-US" sz="3200" dirty="0">
                <a:solidFill>
                  <a:prstClr val="white"/>
                </a:solidFill>
                <a:latin typeface="Arial" panose="020B0604020202020204" pitchFamily="34" charset="0"/>
                <a:sym typeface="Helvetica Light"/>
              </a:rPr>
              <a:t> </a:t>
            </a:r>
            <a:r>
              <a:rPr lang="en-US" sz="3200" b="1" dirty="0">
                <a:solidFill>
                  <a:prstClr val="white"/>
                </a:solidFill>
                <a:latin typeface="Arial" panose="020B0604020202020204" pitchFamily="34" charset="0"/>
                <a:sym typeface="Helvetica Light"/>
              </a:rPr>
              <a:t>/ </a:t>
            </a:r>
            <a:r>
              <a:rPr lang="en-US" sz="3200" b="1" dirty="0" err="1">
                <a:solidFill>
                  <a:prstClr val="white"/>
                </a:solidFill>
                <a:latin typeface="Arial" panose="020B0604020202020204" pitchFamily="34" charset="0"/>
                <a:sym typeface="Helvetica Light"/>
              </a:rPr>
              <a:t>BigDataExperience</a:t>
            </a:r>
            <a:endParaRPr lang="th-TH" sz="3200" b="1" dirty="0">
              <a:solidFill>
                <a:prstClr val="white"/>
              </a:solidFill>
              <a:latin typeface="Arial" panose="020B0604020202020204" pitchFamily="34" charset="0"/>
              <a:sym typeface="Helvetica Light"/>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1552" y="195047"/>
            <a:ext cx="572831" cy="980575"/>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9569" y="1869836"/>
            <a:ext cx="1696993" cy="682521"/>
          </a:xfrm>
          <a:prstGeom prst="rect">
            <a:avLst/>
          </a:prstGeom>
        </p:spPr>
      </p:pic>
      <p:sp>
        <p:nvSpPr>
          <p:cNvPr id="14" name="TextBox 13"/>
          <p:cNvSpPr txBox="1"/>
          <p:nvPr/>
        </p:nvSpPr>
        <p:spPr>
          <a:xfrm>
            <a:off x="341552" y="2910649"/>
            <a:ext cx="3637406" cy="3647152"/>
          </a:xfrm>
          <a:prstGeom prst="rect">
            <a:avLst/>
          </a:prstGeom>
          <a:noFill/>
        </p:spPr>
        <p:txBody>
          <a:bodyPr wrap="none" rtlCol="0">
            <a:spAutoFit/>
          </a:bodyPr>
          <a:lstStyle/>
          <a:p>
            <a:pPr defTabSz="914388">
              <a:lnSpc>
                <a:spcPct val="150000"/>
              </a:lnSpc>
            </a:pPr>
            <a:r>
              <a:rPr lang="en-US" sz="1800" dirty="0">
                <a:solidFill>
                  <a:srgbClr val="0070C0"/>
                </a:solidFill>
                <a:latin typeface="Arial" panose="020B0604020202020204" pitchFamily="34" charset="0"/>
                <a:sym typeface="Helvetica Light"/>
              </a:rPr>
              <a:t>CONTACT</a:t>
            </a:r>
          </a:p>
          <a:p>
            <a:pPr defTabSz="914388">
              <a:lnSpc>
                <a:spcPct val="150000"/>
              </a:lnSpc>
            </a:pPr>
            <a:r>
              <a:rPr lang="en-US" sz="1600" dirty="0">
                <a:solidFill>
                  <a:prstClr val="black"/>
                </a:solidFill>
                <a:latin typeface="Arial" panose="020B0604020202020204" pitchFamily="34" charset="0"/>
                <a:sym typeface="Helvetica Light"/>
              </a:rPr>
              <a:t>08 9789 5224, 09 8258 8261</a:t>
            </a:r>
          </a:p>
          <a:p>
            <a:pPr defTabSz="914388">
              <a:lnSpc>
                <a:spcPct val="150000"/>
              </a:lnSpc>
            </a:pPr>
            <a:r>
              <a:rPr lang="en-US" sz="1600" dirty="0">
                <a:solidFill>
                  <a:prstClr val="black"/>
                </a:solidFill>
                <a:latin typeface="Arial" panose="020B0604020202020204" pitchFamily="34" charset="0"/>
                <a:sym typeface="Helvetica Light"/>
              </a:rPr>
              <a:t>contact@BigDataExperience.org</a:t>
            </a:r>
          </a:p>
          <a:p>
            <a:pPr defTabSz="914388">
              <a:lnSpc>
                <a:spcPct val="150000"/>
              </a:lnSpc>
            </a:pPr>
            <a:endParaRPr lang="en-US" sz="1800" dirty="0">
              <a:solidFill>
                <a:srgbClr val="0070C0"/>
              </a:solidFill>
              <a:latin typeface="Arial" panose="020B0604020202020204" pitchFamily="34" charset="0"/>
              <a:sym typeface="Helvetica Light"/>
            </a:endParaRPr>
          </a:p>
          <a:p>
            <a:pPr defTabSz="914388">
              <a:lnSpc>
                <a:spcPct val="150000"/>
              </a:lnSpc>
            </a:pPr>
            <a:r>
              <a:rPr lang="en-US" sz="1800" dirty="0">
                <a:solidFill>
                  <a:srgbClr val="0070C0"/>
                </a:solidFill>
                <a:latin typeface="Arial" panose="020B0604020202020204" pitchFamily="34" charset="0"/>
                <a:sym typeface="Helvetica Light"/>
              </a:rPr>
              <a:t>JOIN</a:t>
            </a:r>
          </a:p>
          <a:p>
            <a:pPr defTabSz="914388">
              <a:lnSpc>
                <a:spcPct val="150000"/>
              </a:lnSpc>
            </a:pPr>
            <a:r>
              <a:rPr lang="en-US" sz="1600" dirty="0">
                <a:solidFill>
                  <a:prstClr val="black"/>
                </a:solidFill>
                <a:latin typeface="Arial" panose="020B0604020202020204" pitchFamily="34" charset="0"/>
                <a:sym typeface="Helvetica Light"/>
              </a:rPr>
              <a:t>www.BigDataExperience.org / join</a:t>
            </a:r>
          </a:p>
          <a:p>
            <a:pPr defTabSz="914388">
              <a:lnSpc>
                <a:spcPct val="150000"/>
              </a:lnSpc>
            </a:pPr>
            <a:endParaRPr lang="en-US" sz="1800" dirty="0">
              <a:solidFill>
                <a:srgbClr val="0070C0"/>
              </a:solidFill>
              <a:latin typeface="Arial" panose="020B0604020202020204" pitchFamily="34" charset="0"/>
              <a:sym typeface="Helvetica Light"/>
            </a:endParaRPr>
          </a:p>
          <a:p>
            <a:pPr defTabSz="914388">
              <a:lnSpc>
                <a:spcPct val="150000"/>
              </a:lnSpc>
            </a:pPr>
            <a:r>
              <a:rPr lang="en-US" sz="1800" dirty="0">
                <a:solidFill>
                  <a:srgbClr val="0070C0"/>
                </a:solidFill>
                <a:latin typeface="Arial" panose="020B0604020202020204" pitchFamily="34" charset="0"/>
                <a:sym typeface="Helvetica Light"/>
              </a:rPr>
              <a:t>MEET</a:t>
            </a:r>
          </a:p>
          <a:p>
            <a:pPr defTabSz="914388">
              <a:lnSpc>
                <a:spcPct val="150000"/>
              </a:lnSpc>
            </a:pPr>
            <a:r>
              <a:rPr lang="en-US" sz="1600" dirty="0">
                <a:solidFill>
                  <a:prstClr val="black"/>
                </a:solidFill>
                <a:latin typeface="Arial" panose="020B0604020202020204" pitchFamily="34" charset="0"/>
                <a:sym typeface="Helvetica Light"/>
              </a:rPr>
              <a:t>www.BigDataExperience.org / request</a:t>
            </a:r>
            <a:endParaRPr lang="th-TH" sz="1600" dirty="0">
              <a:solidFill>
                <a:prstClr val="black"/>
              </a:solidFill>
              <a:latin typeface="Arial" panose="020B0604020202020204" pitchFamily="34" charset="0"/>
              <a:sym typeface="Helvetica Light"/>
            </a:endParaRPr>
          </a:p>
        </p:txBody>
      </p:sp>
      <p:pic>
        <p:nvPicPr>
          <p:cNvPr id="4098" name="Picture 2" descr="https://fbcdn-sphotos-d-a.akamaihd.net/hphotos-ak-xfp1/v/t1.0-9/11870938_1009648225734196_683986384394496515_n.jpg?oh=554184d0d57721a37b53e9ab2f868181&amp;oe=575B4D62&amp;__gda__=1464862443_665c8e2929ac85f302f26cbf5942e5f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77927" y="1484784"/>
            <a:ext cx="3582143"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577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484110"/>
            <a:ext cx="7934325" cy="3492253"/>
            <a:chOff x="671756" y="1512216"/>
            <a:chExt cx="7934325" cy="3492253"/>
          </a:xfrm>
        </p:grpSpPr>
        <p:sp>
          <p:nvSpPr>
            <p:cNvPr id="11" name="object 16"/>
            <p:cNvSpPr txBox="1"/>
            <p:nvPr/>
          </p:nvSpPr>
          <p:spPr>
            <a:xfrm>
              <a:off x="827584" y="2348880"/>
              <a:ext cx="7776864" cy="364202"/>
            </a:xfrm>
            <a:prstGeom prst="rect">
              <a:avLst/>
            </a:prstGeom>
          </p:spPr>
          <p:txBody>
            <a:bodyPr vert="horz" wrap="square" lIns="0" tIns="0" rIns="0" bIns="0" rtlCol="0">
              <a:spAutoFit/>
            </a:bodyPr>
            <a:lstStyle/>
            <a:p>
              <a:pPr marL="342891" indent="-342891">
                <a:lnSpc>
                  <a:spcPct val="150000"/>
                </a:lnSpc>
                <a:buFont typeface="Arial" panose="020B0604020202020204" pitchFamily="34" charset="0"/>
                <a:buChar char="•"/>
              </a:pPr>
              <a:endParaRPr lang="en-US" sz="1800" dirty="0">
                <a:solidFill>
                  <a:prstClr val="black"/>
                </a:solidFill>
                <a:latin typeface="Arial" panose="020B0604020202020204" pitchFamily="34" charset="0"/>
              </a:endParaRPr>
            </a:p>
          </p:txBody>
        </p:sp>
        <p:pic>
          <p:nvPicPr>
            <p:cNvPr id="1026"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1010"/>
            <a:stretch/>
          </p:blipFill>
          <p:spPr bwMode="auto">
            <a:xfrm>
              <a:off x="671756" y="1512216"/>
              <a:ext cx="7934325" cy="34922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71800" y="1965758"/>
              <a:ext cx="3600400" cy="276999"/>
            </a:xfrm>
            <a:prstGeom prst="rect">
              <a:avLst/>
            </a:prstGeom>
            <a:solidFill>
              <a:schemeClr val="bg1"/>
            </a:solidFill>
          </p:spPr>
          <p:txBody>
            <a:bodyPr wrap="square" rtlCol="0">
              <a:spAutoFit/>
            </a:bodyPr>
            <a:lstStyle/>
            <a:p>
              <a:r>
                <a:rPr lang="en-US" sz="1200" dirty="0" smtClean="0"/>
                <a:t>Tiranee Achalakul, We have </a:t>
              </a:r>
              <a:r>
                <a:rPr lang="en-US" sz="1200" u="sng" dirty="0" smtClean="0">
                  <a:solidFill>
                    <a:srgbClr val="3D599D"/>
                  </a:solidFill>
                </a:rPr>
                <a:t>recommendations</a:t>
              </a:r>
              <a:r>
                <a:rPr lang="en-US" sz="1200" dirty="0" smtClean="0"/>
                <a:t> for you </a:t>
              </a:r>
              <a:endParaRPr lang="en-US" sz="1200" dirty="0"/>
            </a:p>
          </p:txBody>
        </p:sp>
        <p:sp>
          <p:nvSpPr>
            <p:cNvPr id="3" name="Rectangle 2"/>
            <p:cNvSpPr/>
            <p:nvPr/>
          </p:nvSpPr>
          <p:spPr>
            <a:xfrm>
              <a:off x="1259632" y="2924944"/>
              <a:ext cx="151216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47641" y="3002468"/>
              <a:ext cx="1441389" cy="276999"/>
            </a:xfrm>
            <a:prstGeom prst="rect">
              <a:avLst/>
            </a:prstGeom>
            <a:noFill/>
          </p:spPr>
          <p:txBody>
            <a:bodyPr wrap="square" rtlCol="0">
              <a:spAutoFit/>
            </a:bodyPr>
            <a:lstStyle/>
            <a:p>
              <a:r>
                <a:rPr lang="en-US" sz="1200" dirty="0" smtClean="0"/>
                <a:t>Tiranee Achalakul, </a:t>
              </a:r>
            </a:p>
          </p:txBody>
        </p:sp>
      </p:grpSp>
      <p:grpSp>
        <p:nvGrpSpPr>
          <p:cNvPr id="6" name="Group 5"/>
          <p:cNvGrpSpPr/>
          <p:nvPr/>
        </p:nvGrpSpPr>
        <p:grpSpPr>
          <a:xfrm>
            <a:off x="155649" y="3979590"/>
            <a:ext cx="7489190" cy="1522730"/>
            <a:chOff x="827584" y="3680893"/>
            <a:chExt cx="7489190" cy="1522730"/>
          </a:xfrm>
        </p:grpSpPr>
        <p:pic>
          <p:nvPicPr>
            <p:cNvPr id="10" name="Picture 9"/>
            <p:cNvPicPr/>
            <p:nvPr/>
          </p:nvPicPr>
          <p:blipFill>
            <a:blip r:embed="rId4"/>
            <a:stretch>
              <a:fillRect/>
            </a:stretch>
          </p:blipFill>
          <p:spPr>
            <a:xfrm>
              <a:off x="2373174" y="3680893"/>
              <a:ext cx="5943600" cy="1522730"/>
            </a:xfrm>
            <a:prstGeom prst="rect">
              <a:avLst/>
            </a:prstGeom>
          </p:spPr>
        </p:pic>
        <p:pic>
          <p:nvPicPr>
            <p:cNvPr id="13" name="Picture 12"/>
            <p:cNvPicPr/>
            <p:nvPr/>
          </p:nvPicPr>
          <p:blipFill rotWithShape="1">
            <a:blip r:embed="rId5"/>
            <a:srcRect b="25335"/>
            <a:stretch/>
          </p:blipFill>
          <p:spPr>
            <a:xfrm>
              <a:off x="827584" y="3680893"/>
              <a:ext cx="1545590" cy="1332283"/>
            </a:xfrm>
            <a:prstGeom prst="rect">
              <a:avLst/>
            </a:prstGeom>
          </p:spPr>
        </p:pic>
      </p:grpSp>
      <p:pic>
        <p:nvPicPr>
          <p:cNvPr id="12" name="Picture 11" descr="Image result for amazon recommender system"/>
          <p:cNvPicPr/>
          <p:nvPr/>
        </p:nvPicPr>
        <p:blipFill rotWithShape="1">
          <a:blip r:embed="rId6">
            <a:extLst>
              <a:ext uri="{28A0092B-C50C-407E-A947-70E740481C1C}">
                <a14:useLocalDpi xmlns:a14="http://schemas.microsoft.com/office/drawing/2010/main" val="0"/>
              </a:ext>
            </a:extLst>
          </a:blip>
          <a:srcRect r="16683" b="36061"/>
          <a:stretch/>
        </p:blipFill>
        <p:spPr bwMode="auto">
          <a:xfrm>
            <a:off x="0" y="5520032"/>
            <a:ext cx="4952002" cy="1228179"/>
          </a:xfrm>
          <a:prstGeom prst="rect">
            <a:avLst/>
          </a:prstGeom>
          <a:noFill/>
          <a:ln>
            <a:noFill/>
          </a:ln>
        </p:spPr>
      </p:pic>
      <p:sp>
        <p:nvSpPr>
          <p:cNvPr id="9" name="TextBox 8"/>
          <p:cNvSpPr txBox="1"/>
          <p:nvPr/>
        </p:nvSpPr>
        <p:spPr>
          <a:xfrm>
            <a:off x="4427984" y="5731475"/>
            <a:ext cx="4623647" cy="461665"/>
          </a:xfrm>
          <a:prstGeom prst="rect">
            <a:avLst/>
          </a:prstGeom>
          <a:noFill/>
        </p:spPr>
        <p:txBody>
          <a:bodyPr wrap="square" rtlCol="0">
            <a:spAutoFit/>
          </a:bodyPr>
          <a:lstStyle/>
          <a:p>
            <a:r>
              <a:rPr lang="en-US" sz="2400" b="1" dirty="0">
                <a:solidFill>
                  <a:schemeClr val="accent6">
                    <a:lumMod val="75000"/>
                  </a:schemeClr>
                </a:solidFill>
                <a:latin typeface="Arial" panose="020B0604020202020204" pitchFamily="34" charset="0"/>
                <a:cs typeface="Arial" panose="020B0604020202020204" pitchFamily="34" charset="0"/>
              </a:rPr>
              <a:t>Perfect the art of cross-selling</a:t>
            </a:r>
          </a:p>
        </p:txBody>
      </p:sp>
    </p:spTree>
    <p:extLst>
      <p:ext uri="{BB962C8B-B14F-4D97-AF65-F5344CB8AC3E}">
        <p14:creationId xmlns:p14="http://schemas.microsoft.com/office/powerpoint/2010/main" val="226719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6" descr="Picture 6"/>
          <p:cNvPicPr>
            <a:picLocks noChangeAspect="1"/>
          </p:cNvPicPr>
          <p:nvPr/>
        </p:nvPicPr>
        <p:blipFill>
          <a:blip r:embed="rId2">
            <a:extLst/>
          </a:blip>
          <a:srcRect t="19940"/>
          <a:stretch>
            <a:fillRect/>
          </a:stretch>
        </p:blipFill>
        <p:spPr>
          <a:xfrm>
            <a:off x="0" y="1975104"/>
            <a:ext cx="9144000" cy="4882897"/>
          </a:xfrm>
          <a:prstGeom prst="rect">
            <a:avLst/>
          </a:prstGeom>
          <a:ln w="12700">
            <a:miter lim="400000"/>
          </a:ln>
        </p:spPr>
      </p:pic>
      <p:pic>
        <p:nvPicPr>
          <p:cNvPr id="121" name="Picture 1" descr="Picture 1"/>
          <p:cNvPicPr>
            <a:picLocks noChangeAspect="1"/>
          </p:cNvPicPr>
          <p:nvPr/>
        </p:nvPicPr>
        <p:blipFill>
          <a:blip r:embed="rId3">
            <a:extLst/>
          </a:blip>
          <a:stretch>
            <a:fillRect/>
          </a:stretch>
        </p:blipFill>
        <p:spPr>
          <a:xfrm>
            <a:off x="522270" y="331304"/>
            <a:ext cx="3200867" cy="1192163"/>
          </a:xfrm>
          <a:prstGeom prst="rect">
            <a:avLst/>
          </a:prstGeom>
          <a:ln w="12700">
            <a:miter lim="400000"/>
          </a:ln>
        </p:spPr>
      </p:pic>
      <p:sp>
        <p:nvSpPr>
          <p:cNvPr id="123" name="Content Placeholder 2"/>
          <p:cNvSpPr txBox="1"/>
          <p:nvPr/>
        </p:nvSpPr>
        <p:spPr>
          <a:xfrm>
            <a:off x="484378" y="6228139"/>
            <a:ext cx="7958361" cy="37535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defTabSz="914377">
              <a:lnSpc>
                <a:spcPct val="150000"/>
              </a:lnSpc>
              <a:spcBef>
                <a:spcPts val="300"/>
              </a:spcBef>
              <a:defRPr sz="1400">
                <a:solidFill>
                  <a:srgbClr val="FFFFFF"/>
                </a:solidFill>
                <a:latin typeface="Prompt"/>
                <a:ea typeface="Prompt"/>
                <a:cs typeface="Prompt"/>
                <a:sym typeface="Prompt"/>
              </a:defRPr>
            </a:lvl1pPr>
          </a:lstStyle>
          <a:p>
            <a:pPr algn="ctr"/>
            <a:r>
              <a:rPr dirty="0"/>
              <a:t>Fostering the Industry-University collaboration and innovation</a:t>
            </a:r>
          </a:p>
        </p:txBody>
      </p:sp>
      <p:sp>
        <p:nvSpPr>
          <p:cNvPr id="6" name="Rectangle 26"/>
          <p:cNvSpPr/>
          <p:nvPr/>
        </p:nvSpPr>
        <p:spPr>
          <a:xfrm>
            <a:off x="4283968" y="565090"/>
            <a:ext cx="4632436" cy="107721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n w="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A market place where everyone is exchanging idea and practice around Big data technology; to create a practical realization of Big data in Thailand</a:t>
            </a:r>
          </a:p>
        </p:txBody>
      </p:sp>
    </p:spTree>
    <p:extLst>
      <p:ext uri="{BB962C8B-B14F-4D97-AF65-F5344CB8AC3E}">
        <p14:creationId xmlns:p14="http://schemas.microsoft.com/office/powerpoint/2010/main" val="223915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p:nvPr/>
        </p:nvSpPr>
        <p:spPr>
          <a:xfrm>
            <a:off x="359421" y="475076"/>
            <a:ext cx="8497683" cy="82610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defTabSz="914377">
              <a:defRPr sz="3200" b="1">
                <a:solidFill>
                  <a:srgbClr val="E46C0A"/>
                </a:solidFill>
                <a:latin typeface="Prompt"/>
                <a:ea typeface="Prompt"/>
                <a:cs typeface="Prompt"/>
                <a:sym typeface="Prompt"/>
              </a:defRPr>
            </a:lvl1pPr>
          </a:lstStyle>
          <a:p>
            <a:pPr algn="ctr"/>
            <a:r>
              <a:rPr dirty="0">
                <a:latin typeface="Arial" panose="020B0604020202020204" pitchFamily="34" charset="0"/>
                <a:cs typeface="Arial" panose="020B0604020202020204" pitchFamily="34" charset="0"/>
              </a:rPr>
              <a:t>BX KEY ACTIVITIES</a:t>
            </a:r>
          </a:p>
        </p:txBody>
      </p:sp>
      <p:pic>
        <p:nvPicPr>
          <p:cNvPr id="158" name="Picture 2" descr="Picture 2"/>
          <p:cNvPicPr>
            <a:picLocks noChangeAspect="1"/>
          </p:cNvPicPr>
          <p:nvPr/>
        </p:nvPicPr>
        <p:blipFill>
          <a:blip r:embed="rId2">
            <a:extLst/>
          </a:blip>
          <a:stretch>
            <a:fillRect/>
          </a:stretch>
        </p:blipFill>
        <p:spPr>
          <a:xfrm>
            <a:off x="322789" y="1628800"/>
            <a:ext cx="2665717" cy="1500799"/>
          </a:xfrm>
          <a:prstGeom prst="rect">
            <a:avLst/>
          </a:prstGeom>
          <a:ln w="12700">
            <a:miter lim="400000"/>
          </a:ln>
          <a:effectLst>
            <a:reflection stA="30000" endPos="40000" dir="5400000" sy="-100000" algn="bl" rotWithShape="0"/>
          </a:effectLst>
        </p:spPr>
      </p:pic>
      <p:pic>
        <p:nvPicPr>
          <p:cNvPr id="159" name="Picture 2" descr="Picture 2"/>
          <p:cNvPicPr>
            <a:picLocks noChangeAspect="1"/>
          </p:cNvPicPr>
          <p:nvPr/>
        </p:nvPicPr>
        <p:blipFill>
          <a:blip r:embed="rId3">
            <a:extLst/>
          </a:blip>
          <a:stretch>
            <a:fillRect/>
          </a:stretch>
        </p:blipFill>
        <p:spPr>
          <a:xfrm>
            <a:off x="3184089" y="1616153"/>
            <a:ext cx="2688178" cy="1513445"/>
          </a:xfrm>
          <a:prstGeom prst="rect">
            <a:avLst/>
          </a:prstGeom>
          <a:ln w="12700">
            <a:miter lim="400000"/>
          </a:ln>
          <a:effectLst>
            <a:reflection stA="30000" endPos="40000" dir="5400000" sy="-100000" algn="bl" rotWithShape="0"/>
          </a:effectLst>
        </p:spPr>
      </p:pic>
      <p:pic>
        <p:nvPicPr>
          <p:cNvPr id="160" name="Picture 4" descr="Picture 4"/>
          <p:cNvPicPr>
            <a:picLocks noChangeAspect="1"/>
          </p:cNvPicPr>
          <p:nvPr/>
        </p:nvPicPr>
        <p:blipFill>
          <a:blip r:embed="rId4">
            <a:extLst/>
          </a:blip>
          <a:stretch>
            <a:fillRect/>
          </a:stretch>
        </p:blipFill>
        <p:spPr>
          <a:xfrm>
            <a:off x="6067848" y="1628800"/>
            <a:ext cx="2752625" cy="1549728"/>
          </a:xfrm>
          <a:prstGeom prst="rect">
            <a:avLst/>
          </a:prstGeom>
          <a:ln w="12700">
            <a:miter lim="400000"/>
          </a:ln>
          <a:effectLst>
            <a:reflection stA="30000" endPos="40000" dir="5400000" sy="-100000" algn="bl" rotWithShape="0"/>
          </a:effectLst>
        </p:spPr>
      </p:pic>
      <p:sp>
        <p:nvSpPr>
          <p:cNvPr id="161" name="Title 1"/>
          <p:cNvSpPr txBox="1"/>
          <p:nvPr/>
        </p:nvSpPr>
        <p:spPr>
          <a:xfrm>
            <a:off x="35496" y="3457220"/>
            <a:ext cx="9001000" cy="6852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377">
              <a:defRPr sz="2800" b="1">
                <a:latin typeface="Prompt"/>
                <a:ea typeface="Prompt"/>
                <a:cs typeface="Prompt"/>
                <a:sym typeface="Prompt"/>
              </a:defRPr>
            </a:lvl1pPr>
          </a:lstStyle>
          <a:p>
            <a:r>
              <a:rPr dirty="0"/>
              <a:t>EXPLAIN          </a:t>
            </a:r>
            <a:r>
              <a:rPr lang="en-US" dirty="0" smtClean="0"/>
              <a:t>    </a:t>
            </a:r>
            <a:r>
              <a:rPr dirty="0" smtClean="0"/>
              <a:t>EXPLORE          </a:t>
            </a:r>
            <a:r>
              <a:rPr lang="en-US" dirty="0" smtClean="0"/>
              <a:t>      </a:t>
            </a:r>
            <a:r>
              <a:rPr dirty="0" smtClean="0"/>
              <a:t>EXCHANGE</a:t>
            </a:r>
            <a:endParaRPr dirty="0"/>
          </a:p>
        </p:txBody>
      </p:sp>
      <p:sp>
        <p:nvSpPr>
          <p:cNvPr id="162" name="TextBox 9"/>
          <p:cNvSpPr txBox="1"/>
          <p:nvPr/>
        </p:nvSpPr>
        <p:spPr>
          <a:xfrm>
            <a:off x="322790" y="4222806"/>
            <a:ext cx="2665716" cy="18466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a:latin typeface="Prompt"/>
                <a:ea typeface="Prompt"/>
                <a:cs typeface="Prompt"/>
                <a:sym typeface="Prompt"/>
              </a:defRPr>
            </a:pPr>
            <a:r>
              <a:rPr dirty="0"/>
              <a:t>Facilitate the acquisition of knowledge related to Big Data technologies and analytics through teaching, training, and discussion</a:t>
            </a:r>
          </a:p>
          <a:p>
            <a:pPr algn="just">
              <a:defRPr sz="1200" b="1">
                <a:solidFill>
                  <a:srgbClr val="808080"/>
                </a:solidFill>
                <a:latin typeface="Prompt"/>
                <a:ea typeface="Prompt"/>
                <a:cs typeface="Prompt"/>
                <a:sym typeface="Prompt"/>
              </a:defRPr>
            </a:pPr>
            <a:endParaRPr dirty="0"/>
          </a:p>
          <a:p>
            <a:pPr algn="just">
              <a:defRPr sz="1200" b="1">
                <a:latin typeface="Prompt"/>
                <a:ea typeface="Prompt"/>
                <a:cs typeface="Prompt"/>
                <a:sym typeface="Prompt"/>
              </a:defRPr>
            </a:pPr>
            <a:r>
              <a:rPr dirty="0" smtClean="0"/>
              <a:t>ACTIVIT</a:t>
            </a:r>
            <a:r>
              <a:rPr lang="en-US" dirty="0" smtClean="0"/>
              <a:t>IES</a:t>
            </a:r>
            <a:endParaRPr dirty="0"/>
          </a:p>
          <a:p>
            <a:pPr algn="just">
              <a:defRPr sz="1200" b="1">
                <a:solidFill>
                  <a:srgbClr val="0070C0"/>
                </a:solidFill>
                <a:latin typeface="Prompt"/>
                <a:ea typeface="Prompt"/>
                <a:cs typeface="Prompt"/>
                <a:sym typeface="Prompt"/>
              </a:defRPr>
            </a:pPr>
            <a:r>
              <a:rPr dirty="0"/>
              <a:t>#Talks  #Workshop</a:t>
            </a:r>
          </a:p>
          <a:p>
            <a:pPr algn="just">
              <a:defRPr sz="1200" b="1">
                <a:solidFill>
                  <a:srgbClr val="0070C0"/>
                </a:solidFill>
                <a:latin typeface="Prompt"/>
                <a:ea typeface="Prompt"/>
                <a:cs typeface="Prompt"/>
                <a:sym typeface="Prompt"/>
              </a:defRPr>
            </a:pPr>
            <a:r>
              <a:rPr dirty="0"/>
              <a:t>#Work Integrated Learning</a:t>
            </a:r>
          </a:p>
          <a:p>
            <a:pPr algn="just">
              <a:defRPr sz="1200" b="1">
                <a:solidFill>
                  <a:srgbClr val="0070C0"/>
                </a:solidFill>
                <a:latin typeface="Prompt"/>
                <a:ea typeface="Prompt"/>
                <a:cs typeface="Prompt"/>
                <a:sym typeface="Prompt"/>
              </a:defRPr>
            </a:pPr>
            <a:r>
              <a:rPr dirty="0"/>
              <a:t>#Internship #BX Workshop  </a:t>
            </a:r>
          </a:p>
          <a:p>
            <a:pPr algn="just">
              <a:defRPr sz="1200" b="1">
                <a:solidFill>
                  <a:srgbClr val="0070C0"/>
                </a:solidFill>
                <a:latin typeface="Prompt"/>
                <a:ea typeface="Prompt"/>
                <a:cs typeface="Prompt"/>
                <a:sym typeface="Prompt"/>
              </a:defRPr>
            </a:pPr>
            <a:r>
              <a:rPr dirty="0"/>
              <a:t>#Short-course on big data </a:t>
            </a:r>
          </a:p>
        </p:txBody>
      </p:sp>
      <p:sp>
        <p:nvSpPr>
          <p:cNvPr id="163" name="TextBox 10"/>
          <p:cNvSpPr txBox="1"/>
          <p:nvPr/>
        </p:nvSpPr>
        <p:spPr>
          <a:xfrm>
            <a:off x="3238773" y="4216561"/>
            <a:ext cx="2665717" cy="18466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a:latin typeface="Prompt"/>
                <a:ea typeface="Prompt"/>
                <a:cs typeface="Prompt"/>
                <a:sym typeface="Prompt"/>
              </a:defRPr>
            </a:pPr>
            <a:r>
              <a:rPr dirty="0"/>
              <a:t>Help members investigate the data landscape in their organizations and build early samples of model to analyze data for business insights</a:t>
            </a:r>
          </a:p>
          <a:p>
            <a:pPr algn="just">
              <a:defRPr sz="1200" b="1">
                <a:solidFill>
                  <a:srgbClr val="808080"/>
                </a:solidFill>
                <a:latin typeface="Prompt"/>
                <a:ea typeface="Prompt"/>
                <a:cs typeface="Prompt"/>
                <a:sym typeface="Prompt"/>
              </a:defRPr>
            </a:pPr>
            <a:endParaRPr dirty="0"/>
          </a:p>
          <a:p>
            <a:pPr algn="just">
              <a:defRPr sz="1200" b="1">
                <a:latin typeface="Prompt"/>
                <a:ea typeface="Prompt"/>
                <a:cs typeface="Prompt"/>
                <a:sym typeface="Prompt"/>
              </a:defRPr>
            </a:pPr>
            <a:r>
              <a:rPr dirty="0" smtClean="0"/>
              <a:t>ACTIVIT</a:t>
            </a:r>
            <a:r>
              <a:rPr lang="en-US" dirty="0" smtClean="0"/>
              <a:t>IES</a:t>
            </a:r>
            <a:endParaRPr dirty="0"/>
          </a:p>
          <a:p>
            <a:pPr algn="just">
              <a:defRPr sz="1200" b="1">
                <a:solidFill>
                  <a:srgbClr val="0070C0"/>
                </a:solidFill>
                <a:latin typeface="Prompt"/>
                <a:ea typeface="Prompt"/>
                <a:cs typeface="Prompt"/>
                <a:sym typeface="Prompt"/>
              </a:defRPr>
            </a:pPr>
            <a:r>
              <a:rPr dirty="0"/>
              <a:t>#Model-prototyping</a:t>
            </a:r>
          </a:p>
          <a:p>
            <a:pPr algn="just">
              <a:defRPr sz="1200" b="1">
                <a:solidFill>
                  <a:srgbClr val="0070C0"/>
                </a:solidFill>
                <a:latin typeface="Prompt"/>
                <a:ea typeface="Prompt"/>
                <a:cs typeface="Prompt"/>
                <a:sym typeface="Prompt"/>
              </a:defRPr>
            </a:pPr>
            <a:r>
              <a:rPr dirty="0"/>
              <a:t>#Case-studies </a:t>
            </a:r>
          </a:p>
          <a:p>
            <a:pPr algn="just">
              <a:defRPr sz="1200" b="1">
                <a:solidFill>
                  <a:srgbClr val="0070C0"/>
                </a:solidFill>
                <a:latin typeface="Prompt"/>
                <a:ea typeface="Prompt"/>
                <a:cs typeface="Prompt"/>
                <a:sym typeface="Prompt"/>
              </a:defRPr>
            </a:pPr>
            <a:r>
              <a:rPr dirty="0"/>
              <a:t>#Strategic planning </a:t>
            </a:r>
          </a:p>
          <a:p>
            <a:pPr algn="just">
              <a:defRPr sz="1200" b="1">
                <a:solidFill>
                  <a:srgbClr val="0070C0"/>
                </a:solidFill>
                <a:latin typeface="Prompt"/>
                <a:ea typeface="Prompt"/>
                <a:cs typeface="Prompt"/>
                <a:sym typeface="Prompt"/>
              </a:defRPr>
            </a:pPr>
            <a:r>
              <a:rPr dirty="0"/>
              <a:t>#Consultation  </a:t>
            </a:r>
          </a:p>
        </p:txBody>
      </p:sp>
      <p:sp>
        <p:nvSpPr>
          <p:cNvPr id="164" name="TextBox 11"/>
          <p:cNvSpPr txBox="1"/>
          <p:nvPr/>
        </p:nvSpPr>
        <p:spPr>
          <a:xfrm>
            <a:off x="6191387" y="4216559"/>
            <a:ext cx="2665717" cy="16619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a:latin typeface="Prompt"/>
                <a:ea typeface="Prompt"/>
                <a:cs typeface="Prompt"/>
                <a:sym typeface="Prompt"/>
              </a:defRPr>
            </a:pPr>
            <a:r>
              <a:rPr dirty="0"/>
              <a:t>Bring together researchers, technology providers, and users to exchange ideas, evidences, and </a:t>
            </a:r>
            <a:r>
              <a:rPr dirty="0" err="1"/>
              <a:t>expertises</a:t>
            </a:r>
            <a:r>
              <a:rPr dirty="0"/>
              <a:t> with mission to build a community of practice</a:t>
            </a:r>
          </a:p>
          <a:p>
            <a:pPr algn="just">
              <a:defRPr sz="1200" b="1">
                <a:solidFill>
                  <a:srgbClr val="808080"/>
                </a:solidFill>
                <a:latin typeface="Prompt"/>
                <a:ea typeface="Prompt"/>
                <a:cs typeface="Prompt"/>
                <a:sym typeface="Prompt"/>
              </a:defRPr>
            </a:pPr>
            <a:endParaRPr dirty="0"/>
          </a:p>
          <a:p>
            <a:pPr algn="just">
              <a:defRPr sz="1200" b="1">
                <a:latin typeface="Prompt"/>
                <a:ea typeface="Prompt"/>
                <a:cs typeface="Prompt"/>
                <a:sym typeface="Prompt"/>
              </a:defRPr>
            </a:pPr>
            <a:r>
              <a:rPr dirty="0" smtClean="0"/>
              <a:t>ACTIVIT</a:t>
            </a:r>
            <a:r>
              <a:rPr lang="en-US" dirty="0" smtClean="0"/>
              <a:t>IES</a:t>
            </a:r>
            <a:endParaRPr dirty="0"/>
          </a:p>
          <a:p>
            <a:pPr algn="just">
              <a:defRPr sz="1200" b="1">
                <a:solidFill>
                  <a:srgbClr val="0070C0"/>
                </a:solidFill>
                <a:latin typeface="Prompt"/>
                <a:ea typeface="Prompt"/>
                <a:cs typeface="Prompt"/>
                <a:sym typeface="Prompt"/>
              </a:defRPr>
            </a:pPr>
            <a:r>
              <a:rPr dirty="0"/>
              <a:t>#Seminars  </a:t>
            </a:r>
          </a:p>
          <a:p>
            <a:pPr algn="just">
              <a:defRPr sz="1200" b="1">
                <a:solidFill>
                  <a:srgbClr val="0070C0"/>
                </a:solidFill>
                <a:latin typeface="Prompt"/>
                <a:ea typeface="Prompt"/>
                <a:cs typeface="Prompt"/>
                <a:sym typeface="Prompt"/>
              </a:defRPr>
            </a:pPr>
            <a:r>
              <a:rPr dirty="0"/>
              <a:t>#Idea-competitions  </a:t>
            </a:r>
          </a:p>
          <a:p>
            <a:pPr algn="just">
              <a:defRPr sz="1200" b="1">
                <a:solidFill>
                  <a:srgbClr val="0070C0"/>
                </a:solidFill>
                <a:latin typeface="Prompt"/>
                <a:ea typeface="Prompt"/>
                <a:cs typeface="Prompt"/>
                <a:sym typeface="Prompt"/>
              </a:defRPr>
            </a:pPr>
            <a:r>
              <a:rPr dirty="0"/>
              <a:t>#Networking-events</a:t>
            </a:r>
          </a:p>
        </p:txBody>
      </p:sp>
    </p:spTree>
    <p:extLst>
      <p:ext uri="{BB962C8B-B14F-4D97-AF65-F5344CB8AC3E}">
        <p14:creationId xmlns:p14="http://schemas.microsoft.com/office/powerpoint/2010/main" val="1578431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4087251" y="-5172"/>
            <a:ext cx="5056746" cy="3059913"/>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4" name="object 3"/>
          <p:cNvSpPr/>
          <p:nvPr/>
        </p:nvSpPr>
        <p:spPr>
          <a:xfrm>
            <a:off x="0" y="-27384"/>
            <a:ext cx="4087241" cy="3065436"/>
          </a:xfrm>
          <a:prstGeom prst="rect">
            <a:avLst/>
          </a:prstGeom>
          <a:blipFill>
            <a:blip r:embed="rId4"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5" name="object 4"/>
          <p:cNvSpPr/>
          <p:nvPr/>
        </p:nvSpPr>
        <p:spPr>
          <a:xfrm>
            <a:off x="-2" y="2901427"/>
            <a:ext cx="9144000" cy="2615246"/>
          </a:xfrm>
          <a:prstGeom prst="rect">
            <a:avLst/>
          </a:prstGeom>
          <a:blipFill>
            <a:blip r:embed="rId5"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6" name="TextBox 5"/>
          <p:cNvSpPr txBox="1"/>
          <p:nvPr/>
        </p:nvSpPr>
        <p:spPr>
          <a:xfrm>
            <a:off x="287858" y="6256670"/>
            <a:ext cx="7670370" cy="369332"/>
          </a:xfrm>
          <a:prstGeom prst="rect">
            <a:avLst/>
          </a:prstGeom>
          <a:noFill/>
        </p:spPr>
        <p:txBody>
          <a:bodyPr wrap="none" lIns="0" tIns="0" rIns="0" bIns="0" rtlCol="0">
            <a:spAutoFit/>
          </a:bodyPr>
          <a:lstStyle/>
          <a:p>
            <a:pPr>
              <a:spcAft>
                <a:spcPts val="600"/>
              </a:spcAft>
            </a:pPr>
            <a:r>
              <a:rPr lang="en-US" sz="2400" dirty="0" err="1">
                <a:solidFill>
                  <a:schemeClr val="bg1">
                    <a:lumMod val="50000"/>
                  </a:schemeClr>
                </a:solidFill>
                <a:latin typeface="Arial" panose="020B0604020202020204" pitchFamily="34" charset="0"/>
                <a:cs typeface="Arial" panose="020B0604020202020204" pitchFamily="34" charset="0"/>
              </a:rPr>
              <a:t>Alipay</a:t>
            </a:r>
            <a:r>
              <a:rPr lang="en-US" sz="2400" dirty="0">
                <a:solidFill>
                  <a:schemeClr val="bg1">
                    <a:lumMod val="50000"/>
                  </a:schemeClr>
                </a:solidFill>
                <a:latin typeface="Arial" panose="020B0604020202020204" pitchFamily="34" charset="0"/>
                <a:cs typeface="Arial" panose="020B0604020202020204" pitchFamily="34" charset="0"/>
              </a:rPr>
              <a:t> </a:t>
            </a:r>
            <a:r>
              <a:rPr lang="en-US" sz="2400" dirty="0" smtClean="0">
                <a:solidFill>
                  <a:schemeClr val="bg1">
                    <a:lumMod val="50000"/>
                  </a:schemeClr>
                </a:solidFill>
                <a:latin typeface="Arial" panose="020B0604020202020204" pitchFamily="34" charset="0"/>
                <a:cs typeface="Arial" panose="020B0604020202020204" pitchFamily="34" charset="0"/>
              </a:rPr>
              <a:t>O2O used by roughly 5% or the world population</a:t>
            </a:r>
          </a:p>
        </p:txBody>
      </p:sp>
      <p:sp>
        <p:nvSpPr>
          <p:cNvPr id="9" name="Title 1"/>
          <p:cNvSpPr txBox="1">
            <a:spLocks/>
          </p:cNvSpPr>
          <p:nvPr/>
        </p:nvSpPr>
        <p:spPr>
          <a:xfrm>
            <a:off x="215850" y="5733256"/>
            <a:ext cx="7956550" cy="451406"/>
          </a:xfrm>
          <a:prstGeom prst="rect">
            <a:avLst/>
          </a:prstGeom>
        </p:spPr>
        <p:txBody>
          <a:bodyPr/>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solidFill>
                  <a:schemeClr val="accent6">
                    <a:lumMod val="75000"/>
                  </a:schemeClr>
                </a:solidFill>
                <a:latin typeface="Arial" panose="020B0604020202020204" pitchFamily="34" charset="0"/>
                <a:cs typeface="Arial" panose="020B0604020202020204" pitchFamily="34" charset="0"/>
              </a:rPr>
              <a:t>BUYING STREET FOOD</a:t>
            </a:r>
          </a:p>
        </p:txBody>
      </p:sp>
    </p:spTree>
    <p:extLst>
      <p:ext uri="{BB962C8B-B14F-4D97-AF65-F5344CB8AC3E}">
        <p14:creationId xmlns:p14="http://schemas.microsoft.com/office/powerpoint/2010/main" val="398590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368" y="3350642"/>
            <a:ext cx="2966605" cy="12554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01" y="2554042"/>
            <a:ext cx="1811062" cy="181106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536" y="3239936"/>
            <a:ext cx="842717" cy="84271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430" y="4539044"/>
            <a:ext cx="1935646" cy="1288085"/>
          </a:xfrm>
          <a:prstGeom prst="rect">
            <a:avLst/>
          </a:prstGeom>
        </p:spPr>
      </p:pic>
      <p:sp>
        <p:nvSpPr>
          <p:cNvPr id="8" name="TextBox 7"/>
          <p:cNvSpPr txBox="1"/>
          <p:nvPr/>
        </p:nvSpPr>
        <p:spPr>
          <a:xfrm>
            <a:off x="323528" y="1057420"/>
            <a:ext cx="532859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3D599D"/>
                </a:solidFill>
                <a:latin typeface="Avenir Light" charset="0"/>
                <a:ea typeface="Avenir Light" charset="0"/>
                <a:cs typeface="Avenir Light" charset="0"/>
              </a:rPr>
              <a:t>Heart rate, blood pressure, blood sugar, </a:t>
            </a:r>
            <a:r>
              <a:rPr lang="en-US" sz="2000" dirty="0" smtClean="0">
                <a:solidFill>
                  <a:srgbClr val="3D599D"/>
                </a:solidFill>
                <a:latin typeface="Avenir Light" charset="0"/>
                <a:ea typeface="Avenir Light" charset="0"/>
                <a:cs typeface="Avenir Light" charset="0"/>
              </a:rPr>
              <a:t>weight</a:t>
            </a:r>
            <a:r>
              <a:rPr lang="en-US" sz="2000" dirty="0">
                <a:solidFill>
                  <a:srgbClr val="3D599D"/>
                </a:solidFill>
                <a:latin typeface="Avenir Light" charset="0"/>
                <a:ea typeface="Avenir Light" charset="0"/>
                <a:cs typeface="Avenir Light" charset="0"/>
              </a:rPr>
              <a:t>, and </a:t>
            </a:r>
            <a:r>
              <a:rPr lang="en-US" sz="2000" dirty="0" smtClean="0">
                <a:solidFill>
                  <a:srgbClr val="3D599D"/>
                </a:solidFill>
                <a:latin typeface="Avenir Light" charset="0"/>
                <a:ea typeface="Avenir Light" charset="0"/>
                <a:cs typeface="Avenir Light" charset="0"/>
              </a:rPr>
              <a:t>etc.</a:t>
            </a:r>
          </a:p>
          <a:p>
            <a:pPr marL="342900" indent="-342900">
              <a:buFont typeface="Arial" panose="020B0604020202020204" pitchFamily="34" charset="0"/>
              <a:buChar char="•"/>
            </a:pPr>
            <a:r>
              <a:rPr lang="en-US" sz="2000" dirty="0" smtClean="0">
                <a:solidFill>
                  <a:srgbClr val="3D599D"/>
                </a:solidFill>
                <a:latin typeface="Avenir Light" charset="0"/>
                <a:ea typeface="Avenir Light" charset="0"/>
                <a:cs typeface="Avenir Light" charset="0"/>
              </a:rPr>
              <a:t>Nutrition tracking (refrigerator connected)</a:t>
            </a:r>
          </a:p>
          <a:p>
            <a:pPr marL="342900" indent="-342900">
              <a:buFont typeface="Arial" panose="020B0604020202020204" pitchFamily="34" charset="0"/>
              <a:buChar char="•"/>
            </a:pPr>
            <a:r>
              <a:rPr lang="en-US" sz="2000" dirty="0" smtClean="0">
                <a:solidFill>
                  <a:srgbClr val="3D599D"/>
                </a:solidFill>
                <a:latin typeface="Avenir Light" charset="0"/>
                <a:ea typeface="Avenir Light" charset="0"/>
                <a:cs typeface="Avenir Light" charset="0"/>
              </a:rPr>
              <a:t>Fitness Social Network</a:t>
            </a:r>
            <a:endParaRPr lang="en-US" sz="2000" dirty="0">
              <a:solidFill>
                <a:srgbClr val="3D599D"/>
              </a:solidFill>
              <a:latin typeface="Avenir Light" charset="0"/>
              <a:ea typeface="Avenir Light" charset="0"/>
              <a:cs typeface="Avenir Light"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9011" y="2599742"/>
            <a:ext cx="1846066" cy="155856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0514" y="4539044"/>
            <a:ext cx="3910528" cy="1986300"/>
          </a:xfrm>
          <a:prstGeom prst="rect">
            <a:avLst/>
          </a:prstGeom>
        </p:spPr>
      </p:pic>
      <p:sp>
        <p:nvSpPr>
          <p:cNvPr id="12" name="TextBox 11"/>
          <p:cNvSpPr txBox="1"/>
          <p:nvPr/>
        </p:nvSpPr>
        <p:spPr>
          <a:xfrm>
            <a:off x="5581885" y="1079055"/>
            <a:ext cx="3318794" cy="2554545"/>
          </a:xfrm>
          <a:prstGeom prst="rect">
            <a:avLst/>
          </a:prstGeom>
          <a:noFill/>
        </p:spPr>
        <p:txBody>
          <a:bodyPr wrap="none" rtlCol="0">
            <a:spAutoFit/>
          </a:bodyPr>
          <a:lstStyle/>
          <a:p>
            <a:r>
              <a:rPr lang="en-US" sz="2000" dirty="0">
                <a:solidFill>
                  <a:schemeClr val="bg1">
                    <a:lumMod val="50000"/>
                  </a:schemeClr>
                </a:solidFill>
                <a:latin typeface="Avenir Light" charset="0"/>
                <a:ea typeface="Avenir Light" charset="0"/>
                <a:cs typeface="Avenir Light" charset="0"/>
              </a:rPr>
              <a:t>Personalized, value-added </a:t>
            </a:r>
          </a:p>
          <a:p>
            <a:r>
              <a:rPr lang="en-US" sz="2000" dirty="0">
                <a:solidFill>
                  <a:schemeClr val="bg1">
                    <a:lumMod val="50000"/>
                  </a:schemeClr>
                </a:solidFill>
                <a:latin typeface="Avenir Light" charset="0"/>
                <a:ea typeface="Avenir Light" charset="0"/>
                <a:cs typeface="Avenir Light" charset="0"/>
              </a:rPr>
              <a:t>insurance packages</a:t>
            </a:r>
          </a:p>
          <a:p>
            <a:endParaRPr lang="en-US" sz="2000" dirty="0">
              <a:solidFill>
                <a:schemeClr val="bg1">
                  <a:lumMod val="50000"/>
                </a:schemeClr>
              </a:solidFill>
              <a:latin typeface="Avenir Light" charset="0"/>
              <a:ea typeface="Avenir Light" charset="0"/>
              <a:cs typeface="Avenir Light" charset="0"/>
            </a:endParaRPr>
          </a:p>
          <a:p>
            <a:r>
              <a:rPr lang="en-US" sz="2000" dirty="0" err="1">
                <a:solidFill>
                  <a:schemeClr val="bg1">
                    <a:lumMod val="50000"/>
                  </a:schemeClr>
                </a:solidFill>
                <a:latin typeface="Avenir Light" charset="0"/>
                <a:ea typeface="Avenir Light" charset="0"/>
                <a:cs typeface="Avenir Light" charset="0"/>
              </a:rPr>
              <a:t>Premuims</a:t>
            </a:r>
            <a:r>
              <a:rPr lang="en-US" sz="2000" dirty="0">
                <a:solidFill>
                  <a:schemeClr val="bg1">
                    <a:lumMod val="50000"/>
                  </a:schemeClr>
                </a:solidFill>
                <a:latin typeface="Avenir Light" charset="0"/>
                <a:ea typeface="Avenir Light" charset="0"/>
                <a:cs typeface="Avenir Light" charset="0"/>
              </a:rPr>
              <a:t> based on </a:t>
            </a:r>
          </a:p>
          <a:p>
            <a:r>
              <a:rPr lang="en-US" sz="2000" dirty="0">
                <a:solidFill>
                  <a:schemeClr val="bg1">
                    <a:lumMod val="50000"/>
                  </a:schemeClr>
                </a:solidFill>
                <a:latin typeface="Avenir Light" charset="0"/>
                <a:ea typeface="Avenir Light" charset="0"/>
                <a:cs typeface="Avenir Light" charset="0"/>
              </a:rPr>
              <a:t>fitness habits</a:t>
            </a:r>
          </a:p>
          <a:p>
            <a:endParaRPr lang="en-US" sz="2000" dirty="0">
              <a:solidFill>
                <a:schemeClr val="bg1">
                  <a:lumMod val="50000"/>
                </a:schemeClr>
              </a:solidFill>
              <a:latin typeface="Avenir Light" charset="0"/>
              <a:ea typeface="Avenir Light" charset="0"/>
              <a:cs typeface="Avenir Light" charset="0"/>
            </a:endParaRPr>
          </a:p>
          <a:p>
            <a:r>
              <a:rPr lang="en-US" sz="2000" dirty="0">
                <a:solidFill>
                  <a:schemeClr val="bg1">
                    <a:lumMod val="50000"/>
                  </a:schemeClr>
                </a:solidFill>
                <a:latin typeface="Avenir Light" charset="0"/>
                <a:ea typeface="Avenir Light" charset="0"/>
                <a:cs typeface="Avenir Light" charset="0"/>
              </a:rPr>
              <a:t>Regular exam/</a:t>
            </a:r>
            <a:r>
              <a:rPr lang="en-US" sz="2000" dirty="0" err="1">
                <a:solidFill>
                  <a:schemeClr val="bg1">
                    <a:lumMod val="50000"/>
                  </a:schemeClr>
                </a:solidFill>
                <a:latin typeface="Avenir Light" charset="0"/>
                <a:ea typeface="Avenir Light" charset="0"/>
                <a:cs typeface="Avenir Light" charset="0"/>
              </a:rPr>
              <a:t>consulations</a:t>
            </a:r>
            <a:r>
              <a:rPr lang="en-US" sz="2000" dirty="0">
                <a:solidFill>
                  <a:schemeClr val="bg1">
                    <a:lumMod val="50000"/>
                  </a:schemeClr>
                </a:solidFill>
                <a:latin typeface="Avenir Light" charset="0"/>
                <a:ea typeface="Avenir Light" charset="0"/>
                <a:cs typeface="Avenir Light" charset="0"/>
              </a:rPr>
              <a:t> </a:t>
            </a:r>
          </a:p>
          <a:p>
            <a:r>
              <a:rPr lang="en-US" sz="2000" dirty="0">
                <a:solidFill>
                  <a:schemeClr val="bg1">
                    <a:lumMod val="50000"/>
                  </a:schemeClr>
                </a:solidFill>
                <a:latin typeface="Avenir Light" charset="0"/>
                <a:ea typeface="Avenir Light" charset="0"/>
                <a:cs typeface="Avenir Light" charset="0"/>
              </a:rPr>
              <a:t>based on past data</a:t>
            </a:r>
          </a:p>
        </p:txBody>
      </p:sp>
      <p:sp>
        <p:nvSpPr>
          <p:cNvPr id="10" name="Title 1"/>
          <p:cNvSpPr txBox="1">
            <a:spLocks/>
          </p:cNvSpPr>
          <p:nvPr/>
        </p:nvSpPr>
        <p:spPr>
          <a:xfrm>
            <a:off x="323528" y="400083"/>
            <a:ext cx="4847261" cy="810349"/>
          </a:xfrm>
          <a:prstGeom prst="rect">
            <a:avLst/>
          </a:prstGeom>
        </p:spPr>
        <p:txBody>
          <a:bodyPr/>
          <a:lstStyle>
            <a:lvl1pPr algn="ctr" defTabSz="914377"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accent6">
                    <a:lumMod val="75000"/>
                  </a:schemeClr>
                </a:solidFill>
                <a:latin typeface="Arial" panose="020B0604020202020204" pitchFamily="34" charset="0"/>
                <a:cs typeface="Arial" panose="020B0604020202020204" pitchFamily="34" charset="0"/>
              </a:rPr>
              <a:t>BUYING INSURANCE</a:t>
            </a:r>
            <a:endParaRPr lang="en-US" sz="3200" dirty="0">
              <a:solidFill>
                <a:schemeClr val="accent6">
                  <a:lumMod val="75000"/>
                </a:schemeClr>
              </a:solidFill>
              <a:latin typeface="Arial" panose="020B0604020202020204" pitchFamily="34" charset="0"/>
              <a:cs typeface="Arial" panose="020B0604020202020204" pitchFamily="34" charset="0"/>
            </a:endParaRPr>
          </a:p>
        </p:txBody>
      </p:sp>
      <p:sp>
        <p:nvSpPr>
          <p:cNvPr id="2" name="Rectangle 1"/>
          <p:cNvSpPr/>
          <p:nvPr/>
        </p:nvSpPr>
        <p:spPr>
          <a:xfrm>
            <a:off x="7524328" y="6021288"/>
            <a:ext cx="129614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138263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593725"/>
            <a:ext cx="7956550" cy="451406"/>
          </a:xfrm>
        </p:spPr>
        <p:txBody>
          <a:bodyPr>
            <a:noAutofit/>
          </a:bodyPr>
          <a:lstStyle/>
          <a:p>
            <a:r>
              <a:rPr lang="en-US" sz="3600" b="1" dirty="0" smtClean="0">
                <a:solidFill>
                  <a:schemeClr val="accent6">
                    <a:lumMod val="75000"/>
                  </a:schemeClr>
                </a:solidFill>
                <a:latin typeface="Arial" panose="020B0604020202020204" pitchFamily="34" charset="0"/>
                <a:cs typeface="Arial" panose="020B0604020202020204" pitchFamily="34" charset="0"/>
              </a:rPr>
              <a:t>STARTING A BUSINESS</a:t>
            </a:r>
            <a:endParaRPr lang="en-US" sz="3600" b="1" dirty="0">
              <a:solidFill>
                <a:schemeClr val="accent6">
                  <a:lumMod val="75000"/>
                </a:schemeClr>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2"/>
          </p:nvPr>
        </p:nvSpPr>
        <p:spPr/>
        <p:txBody>
          <a:bodyPr>
            <a:noAutofit/>
          </a:bodyPr>
          <a:lstStyle/>
          <a:p>
            <a:pPr algn="ctr"/>
            <a:r>
              <a:rPr lang="en-US" sz="2400" dirty="0" smtClean="0"/>
              <a:t>Crowd </a:t>
            </a:r>
            <a:r>
              <a:rPr lang="en-US" sz="2400" dirty="0"/>
              <a:t>F</a:t>
            </a:r>
            <a:r>
              <a:rPr lang="en-US" sz="2400" dirty="0" smtClean="0"/>
              <a:t>unding via Kickstarter </a:t>
            </a:r>
            <a:endParaRPr lang="en-US" sz="2400" dirty="0"/>
          </a:p>
        </p:txBody>
      </p:sp>
      <p:pic>
        <p:nvPicPr>
          <p:cNvPr id="6" name="Picture 5" descr="Screen Shot 2017-07-26 at 11.42.57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700" y="1676400"/>
            <a:ext cx="9144000" cy="4263928"/>
          </a:xfrm>
          <a:prstGeom prst="rect">
            <a:avLst/>
          </a:prstGeom>
        </p:spPr>
      </p:pic>
      <p:sp>
        <p:nvSpPr>
          <p:cNvPr id="7" name="TextBox 6"/>
          <p:cNvSpPr txBox="1"/>
          <p:nvPr/>
        </p:nvSpPr>
        <p:spPr>
          <a:xfrm>
            <a:off x="1907704" y="3140968"/>
            <a:ext cx="5472608" cy="1815690"/>
          </a:xfrm>
          <a:prstGeom prst="rect">
            <a:avLst/>
          </a:prstGeom>
          <a:solidFill>
            <a:schemeClr val="bg1">
              <a:lumMod val="85000"/>
              <a:alpha val="73000"/>
            </a:schemeClr>
          </a:solidFill>
        </p:spPr>
        <p:txBody>
          <a:bodyPr wrap="square" rtlCol="0">
            <a:spAutoFit/>
          </a:bodyPr>
          <a:lstStyle/>
          <a:p>
            <a:pPr algn="ctr"/>
            <a:r>
              <a:rPr lang="en-US" dirty="0" smtClean="0"/>
              <a:t>Star Citizen (VDO game)</a:t>
            </a:r>
          </a:p>
          <a:p>
            <a:pPr algn="ctr"/>
            <a:r>
              <a:rPr lang="en-US" dirty="0" smtClean="0"/>
              <a:t>Asked for 550,000 USD</a:t>
            </a:r>
          </a:p>
          <a:p>
            <a:pPr algn="ctr"/>
            <a:r>
              <a:rPr lang="en-US" dirty="0" smtClean="0"/>
              <a:t>Raised 90,009,649 USD</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r="62493" b="-13702"/>
          <a:stretch/>
        </p:blipFill>
        <p:spPr>
          <a:xfrm>
            <a:off x="8312396" y="116632"/>
            <a:ext cx="720080" cy="813028"/>
          </a:xfrm>
          <a:prstGeom prst="rect">
            <a:avLst/>
          </a:prstGeom>
        </p:spPr>
      </p:pic>
    </p:spTree>
    <p:extLst>
      <p:ext uri="{BB962C8B-B14F-4D97-AF65-F5344CB8AC3E}">
        <p14:creationId xmlns:p14="http://schemas.microsoft.com/office/powerpoint/2010/main" val="5757046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normAutofit/>
          </a:bodyPr>
          <a:lstStyle/>
          <a:p>
            <a:r>
              <a:rPr lang="en-US" sz="4000" b="1" dirty="0" smtClean="0">
                <a:solidFill>
                  <a:schemeClr val="accent6">
                    <a:lumMod val="75000"/>
                  </a:schemeClr>
                </a:solidFill>
              </a:rPr>
              <a:t>RUNNING A BUSINESS</a:t>
            </a:r>
            <a:endParaRPr lang="en-US" sz="4000" dirty="0">
              <a:solidFill>
                <a:schemeClr val="accent6">
                  <a:lumMod val="75000"/>
                </a:schemeClr>
              </a:solidFill>
            </a:endParaRPr>
          </a:p>
        </p:txBody>
      </p:sp>
      <p:pic>
        <p:nvPicPr>
          <p:cNvPr id="3" name="Picture 2" descr="Screen Shot 2017-07-03 at 11.22.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737"/>
            <a:ext cx="9144000" cy="339342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500" y="4725144"/>
            <a:ext cx="1854200" cy="18542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9300" y="4725144"/>
            <a:ext cx="1943100" cy="1943100"/>
          </a:xfrm>
          <a:prstGeom prst="rect">
            <a:avLst/>
          </a:prstGeom>
        </p:spPr>
      </p:pic>
      <p:sp>
        <p:nvSpPr>
          <p:cNvPr id="6" name="TextBox 5"/>
          <p:cNvSpPr txBox="1"/>
          <p:nvPr/>
        </p:nvSpPr>
        <p:spPr>
          <a:xfrm>
            <a:off x="7092280" y="5646315"/>
            <a:ext cx="1872208" cy="954107"/>
          </a:xfrm>
          <a:prstGeom prst="rect">
            <a:avLst/>
          </a:prstGeom>
          <a:noFill/>
        </p:spPr>
        <p:txBody>
          <a:bodyPr wrap="square" rtlCol="0">
            <a:spAutoFit/>
          </a:bodyPr>
          <a:lstStyle/>
          <a:p>
            <a:r>
              <a:rPr lang="en-US" sz="2800" dirty="0" smtClean="0">
                <a:solidFill>
                  <a:schemeClr val="bg1">
                    <a:lumMod val="50000"/>
                  </a:schemeClr>
                </a:solidFill>
                <a:latin typeface="Arial" panose="020B0604020202020204" pitchFamily="34" charset="0"/>
                <a:cs typeface="Arial" panose="020B0604020202020204" pitchFamily="34" charset="0"/>
              </a:rPr>
              <a:t>Multi sales channel</a:t>
            </a:r>
            <a:endParaRPr lang="en-US" sz="2800" dirty="0">
              <a:solidFill>
                <a:schemeClr val="bg1">
                  <a:lumMod val="50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 r="62493" b="-13702"/>
          <a:stretch/>
        </p:blipFill>
        <p:spPr>
          <a:xfrm>
            <a:off x="8312396" y="128087"/>
            <a:ext cx="720080" cy="813028"/>
          </a:xfrm>
          <a:prstGeom prst="rect">
            <a:avLst/>
          </a:prstGeom>
        </p:spPr>
      </p:pic>
    </p:spTree>
    <p:extLst>
      <p:ext uri="{BB962C8B-B14F-4D97-AF65-F5344CB8AC3E}">
        <p14:creationId xmlns:p14="http://schemas.microsoft.com/office/powerpoint/2010/main" val="52463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solidFill>
            <a:schemeClr val="bg1">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5136</TotalTime>
  <Words>2769</Words>
  <Application>Microsoft Office PowerPoint</Application>
  <PresentationFormat>On-screen Show (4:3)</PresentationFormat>
  <Paragraphs>493</Paragraphs>
  <Slides>51</Slides>
  <Notes>28</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ＭＳ Ｐゴシック</vt:lpstr>
      <vt:lpstr>Angsana New</vt:lpstr>
      <vt:lpstr>Arial</vt:lpstr>
      <vt:lpstr>Arial Black</vt:lpstr>
      <vt:lpstr>Arial Unicode MS</vt:lpstr>
      <vt:lpstr>Avenir Light</vt:lpstr>
      <vt:lpstr>Calibri</vt:lpstr>
      <vt:lpstr>Cordia New</vt:lpstr>
      <vt:lpstr>Courier New</vt:lpstr>
      <vt:lpstr>Helvetica Light</vt:lpstr>
      <vt:lpstr>Iowan Old Style Bold</vt:lpstr>
      <vt:lpstr>Iowan Old Style Roman</vt:lpstr>
      <vt:lpstr>Prompt</vt:lpstr>
      <vt:lpstr>Tahoma</vt:lpstr>
      <vt:lpstr>Wingdings</vt:lpstr>
      <vt:lpstr>1_Office Theme</vt:lpstr>
      <vt:lpstr>PowerPoint Presentation</vt:lpstr>
      <vt:lpstr>PowerPoint Presentation</vt:lpstr>
      <vt:lpstr>BUYING ONLINE</vt:lpstr>
      <vt:lpstr>PowerPoint Presentation</vt:lpstr>
      <vt:lpstr>PowerPoint Presentation</vt:lpstr>
      <vt:lpstr>PowerPoint Presentation</vt:lpstr>
      <vt:lpstr>PowerPoint Presentation</vt:lpstr>
      <vt:lpstr>STARTING A BUSINESS</vt:lpstr>
      <vt:lpstr>RUNNING A BUSINESS</vt:lpstr>
      <vt:lpstr>PowerPoint Presentation</vt:lpstr>
      <vt:lpstr>PowerPoint Presentation</vt:lpstr>
      <vt:lpstr>MORE THAN JUST TABLES …</vt:lpstr>
      <vt:lpstr>PowerPoint Presentation</vt:lpstr>
      <vt:lpstr>PowerPoint Presentation</vt:lpstr>
      <vt:lpstr>PowerPoint Presentation</vt:lpstr>
      <vt:lpstr>PowerPoint Presentation</vt:lpstr>
      <vt:lpstr>PowerPoint Presentation</vt:lpstr>
      <vt:lpstr>THE PROCESS</vt:lpstr>
      <vt:lpstr>MACHINE LEARNING  Learn from data and make predictions about data by  using statistics to develop self learning algorithm</vt:lpstr>
      <vt:lpstr>MACHINE LEARNING</vt:lpstr>
      <vt:lpstr>PowerPoint Presentation</vt:lpstr>
      <vt:lpstr>EARLY USE CASES</vt:lpstr>
      <vt:lpstr>ANSWERING  BUSINESS QUESTIONS</vt:lpstr>
      <vt:lpstr>PowerPoint Presentation</vt:lpstr>
      <vt:lpstr>PowerPoint Presentation</vt:lpstr>
      <vt:lpstr>PowerPoint Presentation</vt:lpstr>
      <vt:lpstr>CUSTOMER TOUCHPOINTS</vt:lpstr>
      <vt:lpstr>PowerPoint Presentation</vt:lpstr>
      <vt:lpstr>PowerPoint Presentation</vt:lpstr>
      <vt:lpstr>PowerPoint Presentation</vt:lpstr>
      <vt:lpstr>NEEDS OF SMEs</vt:lpstr>
      <vt:lpstr>PowerPoint Presentation</vt:lpstr>
      <vt:lpstr>PowerPoint Presentation</vt:lpstr>
      <vt:lpstr>SENTIMENT ANALYSIS</vt:lpstr>
      <vt:lpstr>INFLUENCER ANALYSIS</vt:lpstr>
      <vt:lpstr>SOCIAL ANALYTIC TOOLS</vt:lpstr>
      <vt:lpstr>INSIGHT THAT DRIVES DECISIONS</vt:lpstr>
      <vt:lpstr>The INITIATIVES</vt:lpstr>
      <vt:lpstr>SALE FORCASTING FOR PLC PLAN</vt:lpstr>
      <vt:lpstr>CUSTOMER SEGMENTATION</vt:lpstr>
      <vt:lpstr>CAMPAIGN ANALYTICS</vt:lpstr>
      <vt:lpstr>THE KEY TAKEAWAY</vt:lpstr>
      <vt:lpstr>Get ready for the world of data</vt:lpstr>
      <vt:lpstr>PowerPoint Presentation</vt:lpstr>
      <vt:lpstr>DATA, HOW TO OBTAIN MORE</vt:lpstr>
      <vt:lpstr>BIG DATA SANDBOX</vt:lpstr>
      <vt:lpstr>HR PREPERATION</vt:lpstr>
      <vt:lpstr>THE ROADMAP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CPE-PC</dc:creator>
  <cp:lastModifiedBy>Tiranee Achalakul</cp:lastModifiedBy>
  <cp:revision>511</cp:revision>
  <cp:lastPrinted>2015-07-21T07:04:38Z</cp:lastPrinted>
  <dcterms:created xsi:type="dcterms:W3CDTF">2015-07-21T04:39:29Z</dcterms:created>
  <dcterms:modified xsi:type="dcterms:W3CDTF">2018-01-30T16:11:54Z</dcterms:modified>
</cp:coreProperties>
</file>